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4" r:id="rId2"/>
    <p:sldId id="303" r:id="rId3"/>
    <p:sldId id="315" r:id="rId4"/>
    <p:sldId id="305" r:id="rId5"/>
    <p:sldId id="300" r:id="rId6"/>
    <p:sldId id="306" r:id="rId7"/>
    <p:sldId id="316" r:id="rId8"/>
    <p:sldId id="317" r:id="rId9"/>
    <p:sldId id="311" r:id="rId10"/>
    <p:sldId id="312" r:id="rId11"/>
    <p:sldId id="313" r:id="rId12"/>
    <p:sldId id="314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60" autoAdjust="0"/>
  </p:normalViewPr>
  <p:slideViewPr>
    <p:cSldViewPr>
      <p:cViewPr>
        <p:scale>
          <a:sx n="95" d="100"/>
          <a:sy n="95" d="100"/>
        </p:scale>
        <p:origin x="-7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36331-1EDE-489E-B8B8-51EDB9A0983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B6A83-664C-4DE6-B7A5-BE186E6B327F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Аудиторские направления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619BCF-1C98-4EC2-9165-D5FD4E6E45A3}" type="parTrans" cxnId="{0A5F05CB-970B-4516-8CB2-443187C7CCFB}">
      <dgm:prSet/>
      <dgm:spPr/>
      <dgm:t>
        <a:bodyPr/>
        <a:lstStyle/>
        <a:p>
          <a:endParaRPr lang="ru-RU"/>
        </a:p>
      </dgm:t>
    </dgm:pt>
    <dgm:pt modelId="{999CCFB1-8948-472D-B890-560D0C08678F}" type="sibTrans" cxnId="{0A5F05CB-970B-4516-8CB2-443187C7CCFB}">
      <dgm:prSet/>
      <dgm:spPr/>
      <dgm:t>
        <a:bodyPr/>
        <a:lstStyle/>
        <a:p>
          <a:endParaRPr lang="ru-RU"/>
        </a:p>
      </dgm:t>
    </dgm:pt>
    <dgm:pt modelId="{E49D783F-8694-478E-9A7B-7B220D34054C}">
      <dgm:prSet phldrT="[Текст]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Экспертно-аналитическая деятельность</a:t>
          </a:r>
          <a:endParaRPr lang="ru-RU" dirty="0"/>
        </a:p>
      </dgm:t>
    </dgm:pt>
    <dgm:pt modelId="{11CF185E-FA67-446F-AF65-F591301B8A48}" type="parTrans" cxnId="{F5C0D88F-AD28-476B-AFD9-4EFD87DD6238}">
      <dgm:prSet/>
      <dgm:spPr/>
      <dgm:t>
        <a:bodyPr/>
        <a:lstStyle/>
        <a:p>
          <a:endParaRPr lang="ru-RU"/>
        </a:p>
      </dgm:t>
    </dgm:pt>
    <dgm:pt modelId="{206329AA-5D16-497A-95CF-5374C345ECA9}" type="sibTrans" cxnId="{F5C0D88F-AD28-476B-AFD9-4EFD87DD6238}">
      <dgm:prSet/>
      <dgm:spPr/>
      <dgm:t>
        <a:bodyPr/>
        <a:lstStyle/>
        <a:p>
          <a:endParaRPr lang="ru-RU"/>
        </a:p>
      </dgm:t>
    </dgm:pt>
    <dgm:pt modelId="{938C9664-581D-4B89-85F5-D83194753CCE}">
      <dgm:prSet phldrT="[Текст]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расходами на социальную сферу</a:t>
          </a:r>
          <a:endParaRPr lang="ru-RU" dirty="0"/>
        </a:p>
      </dgm:t>
    </dgm:pt>
    <dgm:pt modelId="{1616512D-EB9E-4600-80F6-463810F45328}" type="parTrans" cxnId="{0D4BD981-6388-4FAA-A056-1A5B0B665C58}">
      <dgm:prSet/>
      <dgm:spPr/>
      <dgm:t>
        <a:bodyPr/>
        <a:lstStyle/>
        <a:p>
          <a:endParaRPr lang="ru-RU"/>
        </a:p>
      </dgm:t>
    </dgm:pt>
    <dgm:pt modelId="{F54971F8-227A-4D1E-B00A-6B2FE3B92D57}" type="sibTrans" cxnId="{0D4BD981-6388-4FAA-A056-1A5B0B665C58}">
      <dgm:prSet/>
      <dgm:spPr/>
      <dgm:t>
        <a:bodyPr/>
        <a:lstStyle/>
        <a:p>
          <a:endParaRPr lang="ru-RU"/>
        </a:p>
      </dgm:t>
    </dgm:pt>
    <dgm:pt modelId="{28A413A7-E4A2-462F-8855-564D4F2665F4}">
      <dgm:prSet phldrT="[Текст]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 за расходами на производственную сферу и общегосударственные вопросы</a:t>
          </a:r>
          <a:endParaRPr lang="ru-RU" dirty="0"/>
        </a:p>
      </dgm:t>
    </dgm:pt>
    <dgm:pt modelId="{33F76EA1-B35E-4612-8C1B-B188B528CD42}" type="parTrans" cxnId="{C49B9CCE-C726-420A-8151-3BE8C1A2CF9B}">
      <dgm:prSet/>
      <dgm:spPr/>
      <dgm:t>
        <a:bodyPr/>
        <a:lstStyle/>
        <a:p>
          <a:endParaRPr lang="ru-RU"/>
        </a:p>
      </dgm:t>
    </dgm:pt>
    <dgm:pt modelId="{66864B89-BD41-477D-A1EB-A152BDD7DDDE}" type="sibTrans" cxnId="{C49B9CCE-C726-420A-8151-3BE8C1A2CF9B}">
      <dgm:prSet/>
      <dgm:spPr/>
      <dgm:t>
        <a:bodyPr/>
        <a:lstStyle/>
        <a:p>
          <a:endParaRPr lang="ru-RU"/>
        </a:p>
      </dgm:t>
    </dgm:pt>
    <dgm:pt modelId="{EE7C5FD1-2070-421F-9F8C-B9C30F2B7356}">
      <dgm:prSet phldrT="[Текст]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расходами на национальную экономику, включая расходы на капитальное строительство </a:t>
          </a:r>
          <a:endParaRPr lang="ru-RU" dirty="0"/>
        </a:p>
      </dgm:t>
    </dgm:pt>
    <dgm:pt modelId="{593B8219-9E3F-44F1-971F-8FB0E211719B}" type="parTrans" cxnId="{CBDD1461-2FAC-4B57-9D7F-61AF49B2D809}">
      <dgm:prSet/>
      <dgm:spPr/>
      <dgm:t>
        <a:bodyPr/>
        <a:lstStyle/>
        <a:p>
          <a:endParaRPr lang="ru-RU"/>
        </a:p>
      </dgm:t>
    </dgm:pt>
    <dgm:pt modelId="{5539A9A1-B06E-4E7C-8C71-65A8446D2889}" type="sibTrans" cxnId="{CBDD1461-2FAC-4B57-9D7F-61AF49B2D809}">
      <dgm:prSet/>
      <dgm:spPr/>
      <dgm:t>
        <a:bodyPr/>
        <a:lstStyle/>
        <a:p>
          <a:endParaRPr lang="ru-RU"/>
        </a:p>
      </dgm:t>
    </dgm:pt>
    <dgm:pt modelId="{B59560AF-DE20-4BFD-9765-DC8A1057D8CC}" type="pres">
      <dgm:prSet presAssocID="{51636331-1EDE-489E-B8B8-51EDB9A0983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E906F8-B606-4EEC-BFF3-C5B972AC9723}" type="pres">
      <dgm:prSet presAssocID="{51636331-1EDE-489E-B8B8-51EDB9A0983B}" presName="matrix" presStyleCnt="0"/>
      <dgm:spPr/>
    </dgm:pt>
    <dgm:pt modelId="{C96D2F6A-7F04-417D-8FB4-FF128FDC4846}" type="pres">
      <dgm:prSet presAssocID="{51636331-1EDE-489E-B8B8-51EDB9A0983B}" presName="tile1" presStyleLbl="node1" presStyleIdx="0" presStyleCnt="4"/>
      <dgm:spPr/>
      <dgm:t>
        <a:bodyPr/>
        <a:lstStyle/>
        <a:p>
          <a:endParaRPr lang="ru-RU"/>
        </a:p>
      </dgm:t>
    </dgm:pt>
    <dgm:pt modelId="{D7E93C33-AE83-458E-AC4B-E553AF6C4C6F}" type="pres">
      <dgm:prSet presAssocID="{51636331-1EDE-489E-B8B8-51EDB9A0983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D6304-C575-4EF6-B0A6-534610FACD1E}" type="pres">
      <dgm:prSet presAssocID="{51636331-1EDE-489E-B8B8-51EDB9A0983B}" presName="tile2" presStyleLbl="node1" presStyleIdx="1" presStyleCnt="4"/>
      <dgm:spPr/>
      <dgm:t>
        <a:bodyPr/>
        <a:lstStyle/>
        <a:p>
          <a:endParaRPr lang="ru-RU"/>
        </a:p>
      </dgm:t>
    </dgm:pt>
    <dgm:pt modelId="{5D3B7C2D-D97A-4EE6-BEEC-CF82AE50C811}" type="pres">
      <dgm:prSet presAssocID="{51636331-1EDE-489E-B8B8-51EDB9A0983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397FC-E951-44A7-B487-4F4613082176}" type="pres">
      <dgm:prSet presAssocID="{51636331-1EDE-489E-B8B8-51EDB9A0983B}" presName="tile3" presStyleLbl="node1" presStyleIdx="2" presStyleCnt="4"/>
      <dgm:spPr/>
      <dgm:t>
        <a:bodyPr/>
        <a:lstStyle/>
        <a:p>
          <a:endParaRPr lang="ru-RU"/>
        </a:p>
      </dgm:t>
    </dgm:pt>
    <dgm:pt modelId="{8930DF1B-CFBD-4FC6-A921-AEDC1A8C1C31}" type="pres">
      <dgm:prSet presAssocID="{51636331-1EDE-489E-B8B8-51EDB9A0983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A3F8F-A7FB-4734-A37E-F39CC43422BA}" type="pres">
      <dgm:prSet presAssocID="{51636331-1EDE-489E-B8B8-51EDB9A0983B}" presName="tile4" presStyleLbl="node1" presStyleIdx="3" presStyleCnt="4"/>
      <dgm:spPr/>
      <dgm:t>
        <a:bodyPr/>
        <a:lstStyle/>
        <a:p>
          <a:endParaRPr lang="ru-RU"/>
        </a:p>
      </dgm:t>
    </dgm:pt>
    <dgm:pt modelId="{2D5FE3F1-78C5-4071-BB90-6E133AE8564C}" type="pres">
      <dgm:prSet presAssocID="{51636331-1EDE-489E-B8B8-51EDB9A0983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FE363-AF17-4956-84E5-F4B2BA834333}" type="pres">
      <dgm:prSet presAssocID="{51636331-1EDE-489E-B8B8-51EDB9A0983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34F5BE2-BC5C-4974-96B7-DBAE9B96400A}" type="presOf" srcId="{28A413A7-E4A2-462F-8855-564D4F2665F4}" destId="{8930DF1B-CFBD-4FC6-A921-AEDC1A8C1C31}" srcOrd="1" destOrd="0" presId="urn:microsoft.com/office/officeart/2005/8/layout/matrix1"/>
    <dgm:cxn modelId="{293EB812-2C59-4857-ADB7-6A4875293B28}" type="presOf" srcId="{51636331-1EDE-489E-B8B8-51EDB9A0983B}" destId="{B59560AF-DE20-4BFD-9765-DC8A1057D8CC}" srcOrd="0" destOrd="0" presId="urn:microsoft.com/office/officeart/2005/8/layout/matrix1"/>
    <dgm:cxn modelId="{230404BC-3A4B-4C5A-8125-2006F30971D9}" type="presOf" srcId="{AAEB6A83-664C-4DE6-B7A5-BE186E6B327F}" destId="{5EBFE363-AF17-4956-84E5-F4B2BA834333}" srcOrd="0" destOrd="0" presId="urn:microsoft.com/office/officeart/2005/8/layout/matrix1"/>
    <dgm:cxn modelId="{81F97B9D-CF1A-4B3B-9E7D-35E1CA542685}" type="presOf" srcId="{938C9664-581D-4B89-85F5-D83194753CCE}" destId="{5D3B7C2D-D97A-4EE6-BEEC-CF82AE50C811}" srcOrd="1" destOrd="0" presId="urn:microsoft.com/office/officeart/2005/8/layout/matrix1"/>
    <dgm:cxn modelId="{CBDD1461-2FAC-4B57-9D7F-61AF49B2D809}" srcId="{AAEB6A83-664C-4DE6-B7A5-BE186E6B327F}" destId="{EE7C5FD1-2070-421F-9F8C-B9C30F2B7356}" srcOrd="3" destOrd="0" parTransId="{593B8219-9E3F-44F1-971F-8FB0E211719B}" sibTransId="{5539A9A1-B06E-4E7C-8C71-65A8446D2889}"/>
    <dgm:cxn modelId="{B9F21A8F-790D-4FF0-A139-916AC9B67C32}" type="presOf" srcId="{E49D783F-8694-478E-9A7B-7B220D34054C}" destId="{C96D2F6A-7F04-417D-8FB4-FF128FDC4846}" srcOrd="0" destOrd="0" presId="urn:microsoft.com/office/officeart/2005/8/layout/matrix1"/>
    <dgm:cxn modelId="{D07A1AA7-F80D-4907-A14B-A22CB46CBFB9}" type="presOf" srcId="{EE7C5FD1-2070-421F-9F8C-B9C30F2B7356}" destId="{2D5FE3F1-78C5-4071-BB90-6E133AE8564C}" srcOrd="1" destOrd="0" presId="urn:microsoft.com/office/officeart/2005/8/layout/matrix1"/>
    <dgm:cxn modelId="{5D9D6A02-4E87-4329-ABED-B752FBCE29B6}" type="presOf" srcId="{EE7C5FD1-2070-421F-9F8C-B9C30F2B7356}" destId="{58EA3F8F-A7FB-4734-A37E-F39CC43422BA}" srcOrd="0" destOrd="0" presId="urn:microsoft.com/office/officeart/2005/8/layout/matrix1"/>
    <dgm:cxn modelId="{0D4BD981-6388-4FAA-A056-1A5B0B665C58}" srcId="{AAEB6A83-664C-4DE6-B7A5-BE186E6B327F}" destId="{938C9664-581D-4B89-85F5-D83194753CCE}" srcOrd="1" destOrd="0" parTransId="{1616512D-EB9E-4600-80F6-463810F45328}" sibTransId="{F54971F8-227A-4D1E-B00A-6B2FE3B92D57}"/>
    <dgm:cxn modelId="{0A5F05CB-970B-4516-8CB2-443187C7CCFB}" srcId="{51636331-1EDE-489E-B8B8-51EDB9A0983B}" destId="{AAEB6A83-664C-4DE6-B7A5-BE186E6B327F}" srcOrd="0" destOrd="0" parTransId="{88619BCF-1C98-4EC2-9165-D5FD4E6E45A3}" sibTransId="{999CCFB1-8948-472D-B890-560D0C08678F}"/>
    <dgm:cxn modelId="{C49B9CCE-C726-420A-8151-3BE8C1A2CF9B}" srcId="{AAEB6A83-664C-4DE6-B7A5-BE186E6B327F}" destId="{28A413A7-E4A2-462F-8855-564D4F2665F4}" srcOrd="2" destOrd="0" parTransId="{33F76EA1-B35E-4612-8C1B-B188B528CD42}" sibTransId="{66864B89-BD41-477D-A1EB-A152BDD7DDDE}"/>
    <dgm:cxn modelId="{E693A8EA-B05F-426F-9EF8-7B4FC75386F1}" type="presOf" srcId="{28A413A7-E4A2-462F-8855-564D4F2665F4}" destId="{D68397FC-E951-44A7-B487-4F4613082176}" srcOrd="0" destOrd="0" presId="urn:microsoft.com/office/officeart/2005/8/layout/matrix1"/>
    <dgm:cxn modelId="{F5C0D88F-AD28-476B-AFD9-4EFD87DD6238}" srcId="{AAEB6A83-664C-4DE6-B7A5-BE186E6B327F}" destId="{E49D783F-8694-478E-9A7B-7B220D34054C}" srcOrd="0" destOrd="0" parTransId="{11CF185E-FA67-446F-AF65-F591301B8A48}" sibTransId="{206329AA-5D16-497A-95CF-5374C345ECA9}"/>
    <dgm:cxn modelId="{327F9C6F-2F60-431C-9F52-3DD0F477E1BF}" type="presOf" srcId="{E49D783F-8694-478E-9A7B-7B220D34054C}" destId="{D7E93C33-AE83-458E-AC4B-E553AF6C4C6F}" srcOrd="1" destOrd="0" presId="urn:microsoft.com/office/officeart/2005/8/layout/matrix1"/>
    <dgm:cxn modelId="{939CBAE5-AAFD-4CFB-B0B6-F2BC20C5B6DE}" type="presOf" srcId="{938C9664-581D-4B89-85F5-D83194753CCE}" destId="{11AD6304-C575-4EF6-B0A6-534610FACD1E}" srcOrd="0" destOrd="0" presId="urn:microsoft.com/office/officeart/2005/8/layout/matrix1"/>
    <dgm:cxn modelId="{8B7CAE8C-6A63-45FE-BB92-CB47DCF33B93}" type="presParOf" srcId="{B59560AF-DE20-4BFD-9765-DC8A1057D8CC}" destId="{9AE906F8-B606-4EEC-BFF3-C5B972AC9723}" srcOrd="0" destOrd="0" presId="urn:microsoft.com/office/officeart/2005/8/layout/matrix1"/>
    <dgm:cxn modelId="{66F34279-A114-488A-A4FE-EAC9B0F5E3C8}" type="presParOf" srcId="{9AE906F8-B606-4EEC-BFF3-C5B972AC9723}" destId="{C96D2F6A-7F04-417D-8FB4-FF128FDC4846}" srcOrd="0" destOrd="0" presId="urn:microsoft.com/office/officeart/2005/8/layout/matrix1"/>
    <dgm:cxn modelId="{6A9F66BF-7199-4441-B3C7-386F4296815B}" type="presParOf" srcId="{9AE906F8-B606-4EEC-BFF3-C5B972AC9723}" destId="{D7E93C33-AE83-458E-AC4B-E553AF6C4C6F}" srcOrd="1" destOrd="0" presId="urn:microsoft.com/office/officeart/2005/8/layout/matrix1"/>
    <dgm:cxn modelId="{ADCDEC99-B6E4-4680-824F-C95DB728A75D}" type="presParOf" srcId="{9AE906F8-B606-4EEC-BFF3-C5B972AC9723}" destId="{11AD6304-C575-4EF6-B0A6-534610FACD1E}" srcOrd="2" destOrd="0" presId="urn:microsoft.com/office/officeart/2005/8/layout/matrix1"/>
    <dgm:cxn modelId="{0C0EEEFD-7C2B-4D05-8090-4E0673C62DC6}" type="presParOf" srcId="{9AE906F8-B606-4EEC-BFF3-C5B972AC9723}" destId="{5D3B7C2D-D97A-4EE6-BEEC-CF82AE50C811}" srcOrd="3" destOrd="0" presId="urn:microsoft.com/office/officeart/2005/8/layout/matrix1"/>
    <dgm:cxn modelId="{F4EFCF08-A71B-4296-BD2B-699064831CE6}" type="presParOf" srcId="{9AE906F8-B606-4EEC-BFF3-C5B972AC9723}" destId="{D68397FC-E951-44A7-B487-4F4613082176}" srcOrd="4" destOrd="0" presId="urn:microsoft.com/office/officeart/2005/8/layout/matrix1"/>
    <dgm:cxn modelId="{4DD4D882-FD1D-4A6B-BE8F-D5A6F4184464}" type="presParOf" srcId="{9AE906F8-B606-4EEC-BFF3-C5B972AC9723}" destId="{8930DF1B-CFBD-4FC6-A921-AEDC1A8C1C31}" srcOrd="5" destOrd="0" presId="urn:microsoft.com/office/officeart/2005/8/layout/matrix1"/>
    <dgm:cxn modelId="{D0ECCFEE-5388-4711-A44C-9231ECA0562D}" type="presParOf" srcId="{9AE906F8-B606-4EEC-BFF3-C5B972AC9723}" destId="{58EA3F8F-A7FB-4734-A37E-F39CC43422BA}" srcOrd="6" destOrd="0" presId="urn:microsoft.com/office/officeart/2005/8/layout/matrix1"/>
    <dgm:cxn modelId="{C9913A41-89C2-4F4C-81A5-5ED288360081}" type="presParOf" srcId="{9AE906F8-B606-4EEC-BFF3-C5B972AC9723}" destId="{2D5FE3F1-78C5-4071-BB90-6E133AE8564C}" srcOrd="7" destOrd="0" presId="urn:microsoft.com/office/officeart/2005/8/layout/matrix1"/>
    <dgm:cxn modelId="{DBD6C0E7-181F-41C9-A6DE-7ECAEBB8CBF5}" type="presParOf" srcId="{B59560AF-DE20-4BFD-9765-DC8A1057D8CC}" destId="{5EBFE363-AF17-4956-84E5-F4B2BA834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0B529-B3F1-43EE-8614-3BAB27BB078F}" type="doc">
      <dgm:prSet loTypeId="urn:microsoft.com/office/officeart/2005/8/layout/list1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2A24C27-BE8C-41FF-AA04-0592215480C0}">
      <dgm:prSet phldrT="[Текст]" custT="1"/>
      <dgm:spPr/>
      <dgm:t>
        <a:bodyPr/>
        <a:lstStyle/>
        <a:p>
          <a:pPr algn="ctr"/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государственной власти и государственные органы Нижегородской области, орган управления ТФОМС</a:t>
          </a:r>
        </a:p>
        <a:p>
          <a:pPr algn="l"/>
          <a:endParaRPr lang="ru-RU" sz="1600" dirty="0"/>
        </a:p>
      </dgm:t>
    </dgm:pt>
    <dgm:pt modelId="{0DC5F82C-D643-48F7-B7AE-4D1BCD085878}" type="parTrans" cxnId="{76A4F835-461F-4364-AD85-36E6C1C34567}">
      <dgm:prSet/>
      <dgm:spPr/>
      <dgm:t>
        <a:bodyPr/>
        <a:lstStyle/>
        <a:p>
          <a:endParaRPr lang="ru-RU"/>
        </a:p>
      </dgm:t>
    </dgm:pt>
    <dgm:pt modelId="{F591A461-0E23-44D5-81D5-ABFCAF5FD571}" type="sibTrans" cxnId="{76A4F835-461F-4364-AD85-36E6C1C34567}">
      <dgm:prSet/>
      <dgm:spPr/>
      <dgm:t>
        <a:bodyPr/>
        <a:lstStyle/>
        <a:p>
          <a:endParaRPr lang="ru-RU"/>
        </a:p>
      </dgm:t>
    </dgm:pt>
    <dgm:pt modelId="{335416B6-B7F2-42BC-976F-F993EA4BEB4D}">
      <dgm:prSet phldrT="[Текст]" custT="1"/>
      <dgm:spPr/>
      <dgm:t>
        <a:bodyPr/>
        <a:lstStyle/>
        <a:p>
          <a:pPr algn="l"/>
          <a:r>
            <a:rPr lang="ru-RU" sz="1600" smtClean="0"/>
            <a:t> </a:t>
          </a:r>
        </a:p>
        <a:p>
          <a:pPr algn="ctr"/>
          <a:r>
            <a:rPr lang="ru-RU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местного самоуправления, получающие межбюджетные трансферты из областного бюджета</a:t>
          </a:r>
        </a:p>
        <a:p>
          <a:pPr algn="l"/>
          <a:endParaRPr lang="ru-RU" sz="1600" dirty="0"/>
        </a:p>
      </dgm:t>
    </dgm:pt>
    <dgm:pt modelId="{61E10081-1280-45FB-A655-ECABCA141ADE}" type="parTrans" cxnId="{15172589-402E-4053-A1E0-4D4CAD756FB6}">
      <dgm:prSet/>
      <dgm:spPr/>
      <dgm:t>
        <a:bodyPr/>
        <a:lstStyle/>
        <a:p>
          <a:endParaRPr lang="ru-RU"/>
        </a:p>
      </dgm:t>
    </dgm:pt>
    <dgm:pt modelId="{EB3C438D-1169-4CA5-9212-DD1481952D48}" type="sibTrans" cxnId="{15172589-402E-4053-A1E0-4D4CAD756FB6}">
      <dgm:prSet/>
      <dgm:spPr/>
      <dgm:t>
        <a:bodyPr/>
        <a:lstStyle/>
        <a:p>
          <a:endParaRPr lang="ru-RU"/>
        </a:p>
      </dgm:t>
    </dgm:pt>
    <dgm:pt modelId="{FC0EB4C2-907B-4B2A-BD13-B85749591C24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Государственные учреждения и унитарные предприятия, а также иные организации, получающие субсидии  из областного бюджета </a:t>
          </a:r>
        </a:p>
        <a:p>
          <a:pPr algn="ctr"/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F6966-1F27-47C9-8137-E0A32AE757CE}" type="parTrans" cxnId="{70B8057E-071F-4C01-9A6B-E41ABBF8EE46}">
      <dgm:prSet/>
      <dgm:spPr/>
      <dgm:t>
        <a:bodyPr/>
        <a:lstStyle/>
        <a:p>
          <a:endParaRPr lang="ru-RU"/>
        </a:p>
      </dgm:t>
    </dgm:pt>
    <dgm:pt modelId="{20737571-FA2F-4492-8109-F82936B8EF6D}" type="sibTrans" cxnId="{70B8057E-071F-4C01-9A6B-E41ABBF8EE46}">
      <dgm:prSet/>
      <dgm:spPr/>
      <dgm:t>
        <a:bodyPr/>
        <a:lstStyle/>
        <a:p>
          <a:endParaRPr lang="ru-RU"/>
        </a:p>
      </dgm:t>
    </dgm:pt>
    <dgm:pt modelId="{812EDC79-D7AF-4960-8C51-1E77970B543E}" type="pres">
      <dgm:prSet presAssocID="{4C10B529-B3F1-43EE-8614-3BAB27BB0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95B16D-936A-42BF-AAFE-D6AFD6112A82}" type="pres">
      <dgm:prSet presAssocID="{B2A24C27-BE8C-41FF-AA04-0592215480C0}" presName="parentLin" presStyleCnt="0"/>
      <dgm:spPr/>
      <dgm:t>
        <a:bodyPr/>
        <a:lstStyle/>
        <a:p>
          <a:endParaRPr lang="ru-RU"/>
        </a:p>
      </dgm:t>
    </dgm:pt>
    <dgm:pt modelId="{13754FE5-0051-4ADC-8865-038B84493B9F}" type="pres">
      <dgm:prSet presAssocID="{B2A24C27-BE8C-41FF-AA04-0592215480C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07AFCB5-41FE-4C86-957C-9E3DBAE8119E}" type="pres">
      <dgm:prSet presAssocID="{B2A24C27-BE8C-41FF-AA04-0592215480C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2F940-05DC-4E9C-A6D7-4D78B4BAD7AF}" type="pres">
      <dgm:prSet presAssocID="{B2A24C27-BE8C-41FF-AA04-0592215480C0}" presName="negativeSpace" presStyleCnt="0"/>
      <dgm:spPr/>
      <dgm:t>
        <a:bodyPr/>
        <a:lstStyle/>
        <a:p>
          <a:endParaRPr lang="ru-RU"/>
        </a:p>
      </dgm:t>
    </dgm:pt>
    <dgm:pt modelId="{9FB71995-7241-4DEA-ABD2-1BDFF5A27E74}" type="pres">
      <dgm:prSet presAssocID="{B2A24C27-BE8C-41FF-AA04-0592215480C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98A12-6583-4419-8EFD-FE568EFC7708}" type="pres">
      <dgm:prSet presAssocID="{F591A461-0E23-44D5-81D5-ABFCAF5FD571}" presName="spaceBetweenRectangles" presStyleCnt="0"/>
      <dgm:spPr/>
      <dgm:t>
        <a:bodyPr/>
        <a:lstStyle/>
        <a:p>
          <a:endParaRPr lang="ru-RU"/>
        </a:p>
      </dgm:t>
    </dgm:pt>
    <dgm:pt modelId="{CD20FD04-9BF2-4398-A92D-03444B290B31}" type="pres">
      <dgm:prSet presAssocID="{335416B6-B7F2-42BC-976F-F993EA4BEB4D}" presName="parentLin" presStyleCnt="0"/>
      <dgm:spPr/>
      <dgm:t>
        <a:bodyPr/>
        <a:lstStyle/>
        <a:p>
          <a:endParaRPr lang="ru-RU"/>
        </a:p>
      </dgm:t>
    </dgm:pt>
    <dgm:pt modelId="{B9F61EDC-BAB4-433F-99CD-54421EE25FEA}" type="pres">
      <dgm:prSet presAssocID="{335416B6-B7F2-42BC-976F-F993EA4BEB4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CB672D2-030A-41E0-9721-BFD171D5532E}" type="pres">
      <dgm:prSet presAssocID="{335416B6-B7F2-42BC-976F-F993EA4BEB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1D966-B219-4355-A660-09DBC7F63E4F}" type="pres">
      <dgm:prSet presAssocID="{335416B6-B7F2-42BC-976F-F993EA4BEB4D}" presName="negativeSpace" presStyleCnt="0"/>
      <dgm:spPr/>
      <dgm:t>
        <a:bodyPr/>
        <a:lstStyle/>
        <a:p>
          <a:endParaRPr lang="ru-RU"/>
        </a:p>
      </dgm:t>
    </dgm:pt>
    <dgm:pt modelId="{3AFFEB86-67F1-47DB-9796-1A951CFACA0B}" type="pres">
      <dgm:prSet presAssocID="{335416B6-B7F2-42BC-976F-F993EA4BEB4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C1663-E8D0-4F9B-A305-B3805803DD5D}" type="pres">
      <dgm:prSet presAssocID="{EB3C438D-1169-4CA5-9212-DD1481952D48}" presName="spaceBetweenRectangles" presStyleCnt="0"/>
      <dgm:spPr/>
      <dgm:t>
        <a:bodyPr/>
        <a:lstStyle/>
        <a:p>
          <a:endParaRPr lang="ru-RU"/>
        </a:p>
      </dgm:t>
    </dgm:pt>
    <dgm:pt modelId="{D2349CC8-34A9-4DDB-9E91-40199C87120D}" type="pres">
      <dgm:prSet presAssocID="{FC0EB4C2-907B-4B2A-BD13-B85749591C24}" presName="parentLin" presStyleCnt="0"/>
      <dgm:spPr/>
      <dgm:t>
        <a:bodyPr/>
        <a:lstStyle/>
        <a:p>
          <a:endParaRPr lang="ru-RU"/>
        </a:p>
      </dgm:t>
    </dgm:pt>
    <dgm:pt modelId="{AA9EEAAF-DDB7-4F25-B562-6D5CE2E5B953}" type="pres">
      <dgm:prSet presAssocID="{FC0EB4C2-907B-4B2A-BD13-B85749591C2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E1F601A-2265-4C1E-8040-712D34314E48}" type="pres">
      <dgm:prSet presAssocID="{FC0EB4C2-907B-4B2A-BD13-B85749591C24}" presName="parentText" presStyleLbl="node1" presStyleIdx="2" presStyleCnt="3" custLinFactNeighborX="2262" custLinFactNeighborY="5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F7473-25B9-43AB-86FB-53C63E87F6E1}" type="pres">
      <dgm:prSet presAssocID="{FC0EB4C2-907B-4B2A-BD13-B85749591C24}" presName="negativeSpace" presStyleCnt="0"/>
      <dgm:spPr/>
      <dgm:t>
        <a:bodyPr/>
        <a:lstStyle/>
        <a:p>
          <a:endParaRPr lang="ru-RU"/>
        </a:p>
      </dgm:t>
    </dgm:pt>
    <dgm:pt modelId="{5884E58B-AA93-46D0-8880-45E1526D812A}" type="pres">
      <dgm:prSet presAssocID="{FC0EB4C2-907B-4B2A-BD13-B85749591C2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4F835-461F-4364-AD85-36E6C1C34567}" srcId="{4C10B529-B3F1-43EE-8614-3BAB27BB078F}" destId="{B2A24C27-BE8C-41FF-AA04-0592215480C0}" srcOrd="0" destOrd="0" parTransId="{0DC5F82C-D643-48F7-B7AE-4D1BCD085878}" sibTransId="{F591A461-0E23-44D5-81D5-ABFCAF5FD571}"/>
    <dgm:cxn modelId="{F0FAA6B4-7B07-4CC8-9AAA-DE8BA588EFCA}" type="presOf" srcId="{335416B6-B7F2-42BC-976F-F993EA4BEB4D}" destId="{B9F61EDC-BAB4-433F-99CD-54421EE25FEA}" srcOrd="0" destOrd="0" presId="urn:microsoft.com/office/officeart/2005/8/layout/list1"/>
    <dgm:cxn modelId="{FB417BEC-FF8C-4213-8D17-78B455C8D874}" type="presOf" srcId="{FC0EB4C2-907B-4B2A-BD13-B85749591C24}" destId="{AA9EEAAF-DDB7-4F25-B562-6D5CE2E5B953}" srcOrd="0" destOrd="0" presId="urn:microsoft.com/office/officeart/2005/8/layout/list1"/>
    <dgm:cxn modelId="{8676DF15-CA8B-4CEF-A16B-1655D81DBC19}" type="presOf" srcId="{FC0EB4C2-907B-4B2A-BD13-B85749591C24}" destId="{9E1F601A-2265-4C1E-8040-712D34314E48}" srcOrd="1" destOrd="0" presId="urn:microsoft.com/office/officeart/2005/8/layout/list1"/>
    <dgm:cxn modelId="{F3A2CDAB-84B5-4FA0-BDA8-839B4556D6E0}" type="presOf" srcId="{4C10B529-B3F1-43EE-8614-3BAB27BB078F}" destId="{812EDC79-D7AF-4960-8C51-1E77970B543E}" srcOrd="0" destOrd="0" presId="urn:microsoft.com/office/officeart/2005/8/layout/list1"/>
    <dgm:cxn modelId="{933B00ED-877F-44A1-9B9F-019162376F26}" type="presOf" srcId="{335416B6-B7F2-42BC-976F-F993EA4BEB4D}" destId="{0CB672D2-030A-41E0-9721-BFD171D5532E}" srcOrd="1" destOrd="0" presId="urn:microsoft.com/office/officeart/2005/8/layout/list1"/>
    <dgm:cxn modelId="{15172589-402E-4053-A1E0-4D4CAD756FB6}" srcId="{4C10B529-B3F1-43EE-8614-3BAB27BB078F}" destId="{335416B6-B7F2-42BC-976F-F993EA4BEB4D}" srcOrd="1" destOrd="0" parTransId="{61E10081-1280-45FB-A655-ECABCA141ADE}" sibTransId="{EB3C438D-1169-4CA5-9212-DD1481952D48}"/>
    <dgm:cxn modelId="{EA451422-8B1F-4017-931C-0B18B4BB1D44}" type="presOf" srcId="{B2A24C27-BE8C-41FF-AA04-0592215480C0}" destId="{13754FE5-0051-4ADC-8865-038B84493B9F}" srcOrd="0" destOrd="0" presId="urn:microsoft.com/office/officeart/2005/8/layout/list1"/>
    <dgm:cxn modelId="{6F99734A-E9C6-4593-8733-079BD5114F14}" type="presOf" srcId="{B2A24C27-BE8C-41FF-AA04-0592215480C0}" destId="{907AFCB5-41FE-4C86-957C-9E3DBAE8119E}" srcOrd="1" destOrd="0" presId="urn:microsoft.com/office/officeart/2005/8/layout/list1"/>
    <dgm:cxn modelId="{70B8057E-071F-4C01-9A6B-E41ABBF8EE46}" srcId="{4C10B529-B3F1-43EE-8614-3BAB27BB078F}" destId="{FC0EB4C2-907B-4B2A-BD13-B85749591C24}" srcOrd="2" destOrd="0" parTransId="{88BF6966-1F27-47C9-8137-E0A32AE757CE}" sibTransId="{20737571-FA2F-4492-8109-F82936B8EF6D}"/>
    <dgm:cxn modelId="{266FA09D-90C4-4052-B11A-14D0BB60963E}" type="presParOf" srcId="{812EDC79-D7AF-4960-8C51-1E77970B543E}" destId="{AC95B16D-936A-42BF-AAFE-D6AFD6112A82}" srcOrd="0" destOrd="0" presId="urn:microsoft.com/office/officeart/2005/8/layout/list1"/>
    <dgm:cxn modelId="{0620E66D-8586-480B-BB83-866D0E2D08FB}" type="presParOf" srcId="{AC95B16D-936A-42BF-AAFE-D6AFD6112A82}" destId="{13754FE5-0051-4ADC-8865-038B84493B9F}" srcOrd="0" destOrd="0" presId="urn:microsoft.com/office/officeart/2005/8/layout/list1"/>
    <dgm:cxn modelId="{35D2B2CC-8C19-484C-A3FC-DDE9D36002B3}" type="presParOf" srcId="{AC95B16D-936A-42BF-AAFE-D6AFD6112A82}" destId="{907AFCB5-41FE-4C86-957C-9E3DBAE8119E}" srcOrd="1" destOrd="0" presId="urn:microsoft.com/office/officeart/2005/8/layout/list1"/>
    <dgm:cxn modelId="{BA6DAF7D-78C8-475D-A980-95B2415CBA96}" type="presParOf" srcId="{812EDC79-D7AF-4960-8C51-1E77970B543E}" destId="{1D62F940-05DC-4E9C-A6D7-4D78B4BAD7AF}" srcOrd="1" destOrd="0" presId="urn:microsoft.com/office/officeart/2005/8/layout/list1"/>
    <dgm:cxn modelId="{F0DC3D9C-6C7A-4E3D-B776-44D9044F3758}" type="presParOf" srcId="{812EDC79-D7AF-4960-8C51-1E77970B543E}" destId="{9FB71995-7241-4DEA-ABD2-1BDFF5A27E74}" srcOrd="2" destOrd="0" presId="urn:microsoft.com/office/officeart/2005/8/layout/list1"/>
    <dgm:cxn modelId="{5131DD92-B63D-4795-9E69-697ABA54F229}" type="presParOf" srcId="{812EDC79-D7AF-4960-8C51-1E77970B543E}" destId="{27D98A12-6583-4419-8EFD-FE568EFC7708}" srcOrd="3" destOrd="0" presId="urn:microsoft.com/office/officeart/2005/8/layout/list1"/>
    <dgm:cxn modelId="{6A9EEFDE-36FE-4BA3-B852-9CF59DCEFA6B}" type="presParOf" srcId="{812EDC79-D7AF-4960-8C51-1E77970B543E}" destId="{CD20FD04-9BF2-4398-A92D-03444B290B31}" srcOrd="4" destOrd="0" presId="urn:microsoft.com/office/officeart/2005/8/layout/list1"/>
    <dgm:cxn modelId="{FCCFBA73-4982-44E5-AF84-C9372977D3FC}" type="presParOf" srcId="{CD20FD04-9BF2-4398-A92D-03444B290B31}" destId="{B9F61EDC-BAB4-433F-99CD-54421EE25FEA}" srcOrd="0" destOrd="0" presId="urn:microsoft.com/office/officeart/2005/8/layout/list1"/>
    <dgm:cxn modelId="{AC068CF8-240F-4453-8FD1-1B2D83770F3A}" type="presParOf" srcId="{CD20FD04-9BF2-4398-A92D-03444B290B31}" destId="{0CB672D2-030A-41E0-9721-BFD171D5532E}" srcOrd="1" destOrd="0" presId="urn:microsoft.com/office/officeart/2005/8/layout/list1"/>
    <dgm:cxn modelId="{9682FB7A-98DC-483B-988C-187B26423085}" type="presParOf" srcId="{812EDC79-D7AF-4960-8C51-1E77970B543E}" destId="{CF41D966-B219-4355-A660-09DBC7F63E4F}" srcOrd="5" destOrd="0" presId="urn:microsoft.com/office/officeart/2005/8/layout/list1"/>
    <dgm:cxn modelId="{8FFD5F43-A135-43BF-A36D-95B2BB72D97A}" type="presParOf" srcId="{812EDC79-D7AF-4960-8C51-1E77970B543E}" destId="{3AFFEB86-67F1-47DB-9796-1A951CFACA0B}" srcOrd="6" destOrd="0" presId="urn:microsoft.com/office/officeart/2005/8/layout/list1"/>
    <dgm:cxn modelId="{FC763107-00C1-4952-840A-173C38D88EB4}" type="presParOf" srcId="{812EDC79-D7AF-4960-8C51-1E77970B543E}" destId="{FF4C1663-E8D0-4F9B-A305-B3805803DD5D}" srcOrd="7" destOrd="0" presId="urn:microsoft.com/office/officeart/2005/8/layout/list1"/>
    <dgm:cxn modelId="{7B772AA0-C8B8-4093-856E-F0C260FE6F9A}" type="presParOf" srcId="{812EDC79-D7AF-4960-8C51-1E77970B543E}" destId="{D2349CC8-34A9-4DDB-9E91-40199C87120D}" srcOrd="8" destOrd="0" presId="urn:microsoft.com/office/officeart/2005/8/layout/list1"/>
    <dgm:cxn modelId="{BC38B2D3-50C7-4944-B79E-2BFD6941722D}" type="presParOf" srcId="{D2349CC8-34A9-4DDB-9E91-40199C87120D}" destId="{AA9EEAAF-DDB7-4F25-B562-6D5CE2E5B953}" srcOrd="0" destOrd="0" presId="urn:microsoft.com/office/officeart/2005/8/layout/list1"/>
    <dgm:cxn modelId="{0D2F1982-0F77-40DE-B62A-4CF362572294}" type="presParOf" srcId="{D2349CC8-34A9-4DDB-9E91-40199C87120D}" destId="{9E1F601A-2265-4C1E-8040-712D34314E48}" srcOrd="1" destOrd="0" presId="urn:microsoft.com/office/officeart/2005/8/layout/list1"/>
    <dgm:cxn modelId="{DBD8DFA2-5929-4D6E-8675-BF898915F759}" type="presParOf" srcId="{812EDC79-D7AF-4960-8C51-1E77970B543E}" destId="{A71F7473-25B9-43AB-86FB-53C63E87F6E1}" srcOrd="9" destOrd="0" presId="urn:microsoft.com/office/officeart/2005/8/layout/list1"/>
    <dgm:cxn modelId="{1947706A-73C3-4409-A181-51A8F5482A6B}" type="presParOf" srcId="{812EDC79-D7AF-4960-8C51-1E77970B543E}" destId="{5884E58B-AA93-46D0-8880-45E1526D81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D1A55-45D7-407D-9C7B-8D2D29A877C8}" type="doc">
      <dgm:prSet loTypeId="urn:microsoft.com/office/officeart/2005/8/layout/chevron2" loCatId="process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74EEC3B-B1E0-485D-BDA8-FBB1A25A452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АКТ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B3007-398E-4577-8494-9D0ABC2E7BA4}" type="parTrans" cxnId="{9D632E7B-AA50-47C9-A698-854E55C4DBF0}">
      <dgm:prSet/>
      <dgm:spPr/>
      <dgm:t>
        <a:bodyPr/>
        <a:lstStyle/>
        <a:p>
          <a:endParaRPr lang="ru-RU"/>
        </a:p>
      </dgm:t>
    </dgm:pt>
    <dgm:pt modelId="{69ED2259-6561-4B96-A12A-C67321F79FE7}" type="sibTrans" cxnId="{9D632E7B-AA50-47C9-A698-854E55C4DBF0}">
      <dgm:prSet/>
      <dgm:spPr/>
      <dgm:t>
        <a:bodyPr/>
        <a:lstStyle/>
        <a:p>
          <a:endParaRPr lang="ru-RU"/>
        </a:p>
      </dgm:t>
    </dgm:pt>
    <dgm:pt modelId="{BFD04184-7B3C-4D36-8A8E-F687614260D4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AB8B-4449-45E8-BD6E-14E8B0B7C5C1}" type="parTrans" cxnId="{7A4FCB41-29EF-4390-979A-2872FF049D79}">
      <dgm:prSet/>
      <dgm:spPr/>
      <dgm:t>
        <a:bodyPr/>
        <a:lstStyle/>
        <a:p>
          <a:endParaRPr lang="ru-RU"/>
        </a:p>
      </dgm:t>
    </dgm:pt>
    <dgm:pt modelId="{EB6EDE11-DAE3-492A-9B6F-3D98ACCB5593}" type="sibTrans" cxnId="{7A4FCB41-29EF-4390-979A-2872FF049D79}">
      <dgm:prSet/>
      <dgm:spPr/>
      <dgm:t>
        <a:bodyPr/>
        <a:lstStyle/>
        <a:p>
          <a:endParaRPr lang="ru-RU"/>
        </a:p>
      </dgm:t>
    </dgm:pt>
    <dgm:pt modelId="{28CF683E-967D-48B7-AF02-4966E0109FD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ОТЧЕТ</a:t>
          </a:r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246EAC-6D86-435D-8918-53600C4EDBB2}" type="parTrans" cxnId="{0102F6B9-27E6-45B6-81CF-2ADA8B8E93CF}">
      <dgm:prSet/>
      <dgm:spPr/>
      <dgm:t>
        <a:bodyPr/>
        <a:lstStyle/>
        <a:p>
          <a:endParaRPr lang="ru-RU"/>
        </a:p>
      </dgm:t>
    </dgm:pt>
    <dgm:pt modelId="{006B9969-2599-43A0-8E71-A8E522E35B9E}" type="sibTrans" cxnId="{0102F6B9-27E6-45B6-81CF-2ADA8B8E93CF}">
      <dgm:prSet/>
      <dgm:spPr/>
      <dgm:t>
        <a:bodyPr/>
        <a:lstStyle/>
        <a:p>
          <a:endParaRPr lang="ru-RU"/>
        </a:p>
      </dgm:t>
    </dgm:pt>
    <dgm:pt modelId="{C5A4DFB8-4BFE-46E9-94A6-26BB009D264B}">
      <dgm:prSet custT="1"/>
      <dgm:spPr/>
      <dgm:t>
        <a:bodyPr/>
        <a:lstStyle/>
        <a:p>
          <a:pPr algn="l"/>
          <a:endParaRPr lang="ru-RU" sz="1200" dirty="0"/>
        </a:p>
      </dgm:t>
    </dgm:pt>
    <dgm:pt modelId="{E1176002-0D40-4BB6-9BF6-FF2CACD007B2}" type="parTrans" cxnId="{EC1D9000-CFD5-4004-AD3A-4F0F1240D040}">
      <dgm:prSet/>
      <dgm:spPr/>
      <dgm:t>
        <a:bodyPr/>
        <a:lstStyle/>
        <a:p>
          <a:endParaRPr lang="ru-RU"/>
        </a:p>
      </dgm:t>
    </dgm:pt>
    <dgm:pt modelId="{119CBFEF-B258-4AB8-A2B0-9BB1AA1ABC2F}" type="sibTrans" cxnId="{EC1D9000-CFD5-4004-AD3A-4F0F1240D040}">
      <dgm:prSet/>
      <dgm:spPr/>
      <dgm:t>
        <a:bodyPr/>
        <a:lstStyle/>
        <a:p>
          <a:endParaRPr lang="ru-RU"/>
        </a:p>
      </dgm:t>
    </dgm:pt>
    <dgm:pt modelId="{F1958F66-971A-435B-BC5B-C1D0DCC6D189}">
      <dgm:prSet phldrT="[Текст]" custT="1"/>
      <dgm:spPr/>
      <dgm:t>
        <a:bodyPr/>
        <a:lstStyle/>
        <a:p>
          <a:pPr algn="just"/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55354D-6EE3-49F9-99E6-D30763B86DF5}" type="parTrans" cxnId="{80E82B6B-F5E2-459A-B0BE-8CA61FB6369D}">
      <dgm:prSet/>
      <dgm:spPr/>
      <dgm:t>
        <a:bodyPr/>
        <a:lstStyle/>
        <a:p>
          <a:endParaRPr lang="ru-RU"/>
        </a:p>
      </dgm:t>
    </dgm:pt>
    <dgm:pt modelId="{C554B148-BDA7-48C9-90B0-EE74EF1E7AD6}" type="sibTrans" cxnId="{80E82B6B-F5E2-459A-B0BE-8CA61FB6369D}">
      <dgm:prSet/>
      <dgm:spPr/>
      <dgm:t>
        <a:bodyPr/>
        <a:lstStyle/>
        <a:p>
          <a:endParaRPr lang="ru-RU"/>
        </a:p>
      </dgm:t>
    </dgm:pt>
    <dgm:pt modelId="{26533CCD-8E46-454F-9069-E7DEA3643AD3}">
      <dgm:prSet phldrT="[Текст]" custT="1"/>
      <dgm:spPr/>
      <dgm:t>
        <a:bodyPr/>
        <a:lstStyle/>
        <a:p>
          <a:pPr algn="just">
            <a:spcAft>
              <a:spcPct val="15000"/>
            </a:spcAft>
          </a:pPr>
          <a:endParaRPr lang="ru-RU" sz="1400" dirty="0"/>
        </a:p>
      </dgm:t>
    </dgm:pt>
    <dgm:pt modelId="{7DBA6A3E-1A68-41E4-BA6D-0F06AF40F65B}" type="parTrans" cxnId="{42B85A44-C01F-41E6-B8F1-76737FDCE302}">
      <dgm:prSet/>
      <dgm:spPr/>
      <dgm:t>
        <a:bodyPr/>
        <a:lstStyle/>
        <a:p>
          <a:endParaRPr lang="ru-RU"/>
        </a:p>
      </dgm:t>
    </dgm:pt>
    <dgm:pt modelId="{0545C57B-9E91-4907-8523-B63731C70A1C}" type="sibTrans" cxnId="{42B85A44-C01F-41E6-B8F1-76737FDCE302}">
      <dgm:prSet/>
      <dgm:spPr/>
      <dgm:t>
        <a:bodyPr/>
        <a:lstStyle/>
        <a:p>
          <a:endParaRPr lang="ru-RU"/>
        </a:p>
      </dgm:t>
    </dgm:pt>
    <dgm:pt modelId="{8E32690E-54D8-4F31-8FA4-E7A1595DB613}">
      <dgm:prSet phldrT="[Текст]" custT="1"/>
      <dgm:spPr/>
      <dgm:t>
        <a:bodyPr/>
        <a:lstStyle/>
        <a:p>
          <a:pPr algn="just">
            <a:spcAft>
              <a:spcPts val="30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Руководителям проверяемых объектов направляются представления для принятия мер по устранению выявленных нарушений и недостатков, возмещению причиненного области ущерба и привлечению к ответственности должностных лиц, виновных в нарушении законодательства, а также мер по пресечению, устранению и предупреждению нарушений.</a:t>
          </a:r>
          <a:endParaRPr lang="ru-RU" sz="1400" dirty="0"/>
        </a:p>
      </dgm:t>
    </dgm:pt>
    <dgm:pt modelId="{AC1E7D5A-6F2B-448E-92EA-568E407BF2C3}" type="sibTrans" cxnId="{E61385FA-FE9C-4DDB-B909-617DF1FBE8A6}">
      <dgm:prSet/>
      <dgm:spPr/>
      <dgm:t>
        <a:bodyPr/>
        <a:lstStyle/>
        <a:p>
          <a:endParaRPr lang="ru-RU"/>
        </a:p>
      </dgm:t>
    </dgm:pt>
    <dgm:pt modelId="{95EE4E4C-D73A-45F7-B642-A52DBF30CD44}" type="parTrans" cxnId="{E61385FA-FE9C-4DDB-B909-617DF1FBE8A6}">
      <dgm:prSet/>
      <dgm:spPr/>
      <dgm:t>
        <a:bodyPr/>
        <a:lstStyle/>
        <a:p>
          <a:endParaRPr lang="ru-RU"/>
        </a:p>
      </dgm:t>
    </dgm:pt>
    <dgm:pt modelId="{1408C90B-7203-45C5-9DC8-5F49E037D986}">
      <dgm:prSet custT="1"/>
      <dgm:spPr/>
      <dgm:t>
        <a:bodyPr/>
        <a:lstStyle/>
        <a:p>
          <a:pPr>
            <a:spcAft>
              <a:spcPct val="15000"/>
            </a:spcAft>
          </a:pPr>
          <a:endParaRPr lang="ru-RU" sz="1400" dirty="0"/>
        </a:p>
      </dgm:t>
    </dgm:pt>
    <dgm:pt modelId="{E3E87447-6F8E-452C-8679-F95546051627}" type="parTrans" cxnId="{0F13B4D5-EECD-4DD1-B982-054491985395}">
      <dgm:prSet/>
      <dgm:spPr/>
      <dgm:t>
        <a:bodyPr/>
        <a:lstStyle/>
        <a:p>
          <a:endParaRPr lang="ru-RU"/>
        </a:p>
      </dgm:t>
    </dgm:pt>
    <dgm:pt modelId="{C812640C-0918-4916-ACB4-CF3A5AF115DC}" type="sibTrans" cxnId="{0F13B4D5-EECD-4DD1-B982-054491985395}">
      <dgm:prSet/>
      <dgm:spPr/>
      <dgm:t>
        <a:bodyPr/>
        <a:lstStyle/>
        <a:p>
          <a:endParaRPr lang="ru-RU"/>
        </a:p>
      </dgm:t>
    </dgm:pt>
    <dgm:pt modelId="{6FDDA0D9-A2C4-4252-80C2-9F428B1AB16C}">
      <dgm:prSet phldrT="[Текст]" custT="1"/>
      <dgm:spPr/>
      <dgm:t>
        <a:bodyPr/>
        <a:lstStyle/>
        <a:p>
          <a:pPr algn="just">
            <a:spcAft>
              <a:spcPts val="30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ходе проведения проверок определяются своевременность и полнота взаимных расчетов проверяемого объекта и областного бюджета, законность и эффективность расходования средств, полученных из областного бюджета.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53CA76-8CF6-48F6-8166-D9DC95DA96C9}" type="parTrans" cxnId="{95AD965D-F73E-4714-847C-E12A1481251C}">
      <dgm:prSet/>
      <dgm:spPr/>
      <dgm:t>
        <a:bodyPr/>
        <a:lstStyle/>
        <a:p>
          <a:endParaRPr lang="ru-RU"/>
        </a:p>
      </dgm:t>
    </dgm:pt>
    <dgm:pt modelId="{256C7284-5140-4102-89B9-80B2A4A253C1}" type="sibTrans" cxnId="{95AD965D-F73E-4714-847C-E12A1481251C}">
      <dgm:prSet/>
      <dgm:spPr/>
      <dgm:t>
        <a:bodyPr/>
        <a:lstStyle/>
        <a:p>
          <a:endParaRPr lang="ru-RU"/>
        </a:p>
      </dgm:t>
    </dgm:pt>
    <dgm:pt modelId="{37BE1AD4-907F-4329-8250-7DFC31EC2782}">
      <dgm:prSet custT="1"/>
      <dgm:spPr/>
      <dgm:t>
        <a:bodyPr/>
        <a:lstStyle/>
        <a:p>
          <a:pPr>
            <a:spcAft>
              <a:spcPts val="300"/>
            </a:spcAft>
          </a:pP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актах проверок указываются выявленные нарушения.</a:t>
          </a:r>
        </a:p>
      </dgm:t>
    </dgm:pt>
    <dgm:pt modelId="{42E84C71-2B87-4929-80A7-B3A3FC1E95BD}" type="parTrans" cxnId="{57BB4E79-2A60-40A5-94BB-CCEE867A15DB}">
      <dgm:prSet/>
      <dgm:spPr/>
      <dgm:t>
        <a:bodyPr/>
        <a:lstStyle/>
        <a:p>
          <a:endParaRPr lang="ru-RU"/>
        </a:p>
      </dgm:t>
    </dgm:pt>
    <dgm:pt modelId="{6DB96865-5044-43B1-BDA2-0CB1565A9078}" type="sibTrans" cxnId="{57BB4E79-2A60-40A5-94BB-CCEE867A15DB}">
      <dgm:prSet/>
      <dgm:spPr/>
      <dgm:t>
        <a:bodyPr/>
        <a:lstStyle/>
        <a:p>
          <a:endParaRPr lang="ru-RU"/>
        </a:p>
      </dgm:t>
    </dgm:pt>
    <dgm:pt modelId="{8F6A7F32-4932-4B6D-9AB8-8CB2B6EE212B}">
      <dgm:prSet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Отчеты направляются  в Законодательное Собрание и одновременно Губернатору.</a:t>
          </a:r>
          <a:endParaRPr lang="ru-RU" sz="1400" dirty="0"/>
        </a:p>
      </dgm:t>
    </dgm:pt>
    <dgm:pt modelId="{8DD9A97B-E44C-494D-A047-8CD4152A3CD9}" type="parTrans" cxnId="{45E254E2-32A4-41BF-A2CD-E1E8615611A2}">
      <dgm:prSet/>
      <dgm:spPr/>
      <dgm:t>
        <a:bodyPr/>
        <a:lstStyle/>
        <a:p>
          <a:endParaRPr lang="ru-RU"/>
        </a:p>
      </dgm:t>
    </dgm:pt>
    <dgm:pt modelId="{A9713F11-8C3F-4D85-A022-44322D7E046E}" type="sibTrans" cxnId="{45E254E2-32A4-41BF-A2CD-E1E8615611A2}">
      <dgm:prSet/>
      <dgm:spPr/>
      <dgm:t>
        <a:bodyPr/>
        <a:lstStyle/>
        <a:p>
          <a:endParaRPr lang="ru-RU"/>
        </a:p>
      </dgm:t>
    </dgm:pt>
    <dgm:pt modelId="{6FF0EC75-EAE7-40FD-91BC-1F9BD21D7D75}">
      <dgm:prSet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отчете указываются рекомендации по повышению эффективности использования финансовых ресурсов и областной собственности, по принятию мер в целях устранения выявленных нарушений.</a:t>
          </a:r>
          <a:endParaRPr lang="ru-RU" sz="1400" dirty="0"/>
        </a:p>
      </dgm:t>
    </dgm:pt>
    <dgm:pt modelId="{46C02D5E-2DB6-4AFD-B7C0-834B51627F17}" type="parTrans" cxnId="{77E997A9-33EC-4D27-9FE2-2C9625D9F6F7}">
      <dgm:prSet/>
      <dgm:spPr/>
      <dgm:t>
        <a:bodyPr/>
        <a:lstStyle/>
        <a:p>
          <a:endParaRPr lang="ru-RU"/>
        </a:p>
      </dgm:t>
    </dgm:pt>
    <dgm:pt modelId="{DEA27794-F088-4CF4-9286-1F114F99980E}" type="sibTrans" cxnId="{77E997A9-33EC-4D27-9FE2-2C9625D9F6F7}">
      <dgm:prSet/>
      <dgm:spPr/>
      <dgm:t>
        <a:bodyPr/>
        <a:lstStyle/>
        <a:p>
          <a:endParaRPr lang="ru-RU"/>
        </a:p>
      </dgm:t>
    </dgm:pt>
    <dgm:pt modelId="{D75FFA79-5508-4C57-88CD-671F6911AE7F}" type="pres">
      <dgm:prSet presAssocID="{93BD1A55-45D7-407D-9C7B-8D2D29A877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6EFA2F-619A-40A5-A5D7-A57C3D2A5FCF}" type="pres">
      <dgm:prSet presAssocID="{474EEC3B-B1E0-485D-BDA8-FBB1A25A4523}" presName="composite" presStyleCnt="0"/>
      <dgm:spPr/>
      <dgm:t>
        <a:bodyPr/>
        <a:lstStyle/>
        <a:p>
          <a:endParaRPr lang="ru-RU"/>
        </a:p>
      </dgm:t>
    </dgm:pt>
    <dgm:pt modelId="{10E4042D-F148-4AC9-AAB8-781E08BC9A74}" type="pres">
      <dgm:prSet presAssocID="{474EEC3B-B1E0-485D-BDA8-FBB1A25A452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018BF-34EF-4B15-9EB0-87DA4488A972}" type="pres">
      <dgm:prSet presAssocID="{474EEC3B-B1E0-485D-BDA8-FBB1A25A4523}" presName="descendantText" presStyleLbl="alignAcc1" presStyleIdx="0" presStyleCnt="3" custLinFactNeighborX="-93" custLinFactNeighborY="-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65A67-6D8A-42A3-A867-ADA2918166D2}" type="pres">
      <dgm:prSet presAssocID="{69ED2259-6561-4B96-A12A-C67321F79FE7}" presName="sp" presStyleCnt="0"/>
      <dgm:spPr/>
      <dgm:t>
        <a:bodyPr/>
        <a:lstStyle/>
        <a:p>
          <a:endParaRPr lang="ru-RU"/>
        </a:p>
      </dgm:t>
    </dgm:pt>
    <dgm:pt modelId="{8BFB9751-F6CF-468F-A8D8-51F5E17937C1}" type="pres">
      <dgm:prSet presAssocID="{BFD04184-7B3C-4D36-8A8E-F687614260D4}" presName="composite" presStyleCnt="0"/>
      <dgm:spPr/>
      <dgm:t>
        <a:bodyPr/>
        <a:lstStyle/>
        <a:p>
          <a:endParaRPr lang="ru-RU"/>
        </a:p>
      </dgm:t>
    </dgm:pt>
    <dgm:pt modelId="{3F206461-82D8-4420-B886-B79465D07D15}" type="pres">
      <dgm:prSet presAssocID="{BFD04184-7B3C-4D36-8A8E-F687614260D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223FE-0BE9-4B2F-AAB4-B1B7069C333E}" type="pres">
      <dgm:prSet presAssocID="{BFD04184-7B3C-4D36-8A8E-F687614260D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F851C-7A18-43AE-9109-E46F96340D64}" type="pres">
      <dgm:prSet presAssocID="{EB6EDE11-DAE3-492A-9B6F-3D98ACCB5593}" presName="sp" presStyleCnt="0"/>
      <dgm:spPr/>
      <dgm:t>
        <a:bodyPr/>
        <a:lstStyle/>
        <a:p>
          <a:endParaRPr lang="ru-RU"/>
        </a:p>
      </dgm:t>
    </dgm:pt>
    <dgm:pt modelId="{03A4D391-4F64-42C7-93ED-8F14BE0DF6B0}" type="pres">
      <dgm:prSet presAssocID="{28CF683E-967D-48B7-AF02-4966E0109FD1}" presName="composite" presStyleCnt="0"/>
      <dgm:spPr/>
      <dgm:t>
        <a:bodyPr/>
        <a:lstStyle/>
        <a:p>
          <a:endParaRPr lang="ru-RU"/>
        </a:p>
      </dgm:t>
    </dgm:pt>
    <dgm:pt modelId="{9CEFC28D-FB0F-4088-951C-ACA1DD593925}" type="pres">
      <dgm:prSet presAssocID="{28CF683E-967D-48B7-AF02-4966E0109FD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542A6-9887-4B67-B365-AF4995279E9B}" type="pres">
      <dgm:prSet presAssocID="{28CF683E-967D-48B7-AF02-4966E0109FD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0275C-48E0-4621-8B0E-983B6419B23E}" type="presOf" srcId="{6FF0EC75-EAE7-40FD-91BC-1F9BD21D7D75}" destId="{01F542A6-9887-4B67-B365-AF4995279E9B}" srcOrd="0" destOrd="2" presId="urn:microsoft.com/office/officeart/2005/8/layout/chevron2"/>
    <dgm:cxn modelId="{C37155CE-9742-415A-B34A-93E85A4CE4FE}" type="presOf" srcId="{F1958F66-971A-435B-BC5B-C1D0DCC6D189}" destId="{01F542A6-9887-4B67-B365-AF4995279E9B}" srcOrd="0" destOrd="0" presId="urn:microsoft.com/office/officeart/2005/8/layout/chevron2"/>
    <dgm:cxn modelId="{EC1D9000-CFD5-4004-AD3A-4F0F1240D040}" srcId="{28CF683E-967D-48B7-AF02-4966E0109FD1}" destId="{C5A4DFB8-4BFE-46E9-94A6-26BB009D264B}" srcOrd="3" destOrd="0" parTransId="{E1176002-0D40-4BB6-9BF6-FF2CACD007B2}" sibTransId="{119CBFEF-B258-4AB8-A2B0-9BB1AA1ABC2F}"/>
    <dgm:cxn modelId="{83017C35-C73A-45AA-B5AD-E11131D14723}" type="presOf" srcId="{93BD1A55-45D7-407D-9C7B-8D2D29A877C8}" destId="{D75FFA79-5508-4C57-88CD-671F6911AE7F}" srcOrd="0" destOrd="0" presId="urn:microsoft.com/office/officeart/2005/8/layout/chevron2"/>
    <dgm:cxn modelId="{42B85A44-C01F-41E6-B8F1-76737FDCE302}" srcId="{BFD04184-7B3C-4D36-8A8E-F687614260D4}" destId="{26533CCD-8E46-454F-9069-E7DEA3643AD3}" srcOrd="0" destOrd="0" parTransId="{7DBA6A3E-1A68-41E4-BA6D-0F06AF40F65B}" sibTransId="{0545C57B-9E91-4907-8523-B63731C70A1C}"/>
    <dgm:cxn modelId="{80E82B6B-F5E2-459A-B0BE-8CA61FB6369D}" srcId="{28CF683E-967D-48B7-AF02-4966E0109FD1}" destId="{F1958F66-971A-435B-BC5B-C1D0DCC6D189}" srcOrd="0" destOrd="0" parTransId="{2155354D-6EE3-49F9-99E6-D30763B86DF5}" sibTransId="{C554B148-BDA7-48C9-90B0-EE74EF1E7AD6}"/>
    <dgm:cxn modelId="{BFD6F2E2-104F-4F49-8580-A02130F5550F}" type="presOf" srcId="{8E32690E-54D8-4F31-8FA4-E7A1595DB613}" destId="{07A223FE-0BE9-4B2F-AAB4-B1B7069C333E}" srcOrd="0" destOrd="1" presId="urn:microsoft.com/office/officeart/2005/8/layout/chevron2"/>
    <dgm:cxn modelId="{67D576B6-DB12-4622-9BED-2641873EEFD6}" type="presOf" srcId="{BFD04184-7B3C-4D36-8A8E-F687614260D4}" destId="{3F206461-82D8-4420-B886-B79465D07D15}" srcOrd="0" destOrd="0" presId="urn:microsoft.com/office/officeart/2005/8/layout/chevron2"/>
    <dgm:cxn modelId="{57BB4E79-2A60-40A5-94BB-CCEE867A15DB}" srcId="{474EEC3B-B1E0-485D-BDA8-FBB1A25A4523}" destId="{37BE1AD4-907F-4329-8250-7DFC31EC2782}" srcOrd="1" destOrd="0" parTransId="{42E84C71-2B87-4929-80A7-B3A3FC1E95BD}" sibTransId="{6DB96865-5044-43B1-BDA2-0CB1565A9078}"/>
    <dgm:cxn modelId="{77E997A9-33EC-4D27-9FE2-2C9625D9F6F7}" srcId="{28CF683E-967D-48B7-AF02-4966E0109FD1}" destId="{6FF0EC75-EAE7-40FD-91BC-1F9BD21D7D75}" srcOrd="2" destOrd="0" parTransId="{46C02D5E-2DB6-4AFD-B7C0-834B51627F17}" sibTransId="{DEA27794-F088-4CF4-9286-1F114F99980E}"/>
    <dgm:cxn modelId="{45E254E2-32A4-41BF-A2CD-E1E8615611A2}" srcId="{28CF683E-967D-48B7-AF02-4966E0109FD1}" destId="{8F6A7F32-4932-4B6D-9AB8-8CB2B6EE212B}" srcOrd="1" destOrd="0" parTransId="{8DD9A97B-E44C-494D-A047-8CD4152A3CD9}" sibTransId="{A9713F11-8C3F-4D85-A022-44322D7E046E}"/>
    <dgm:cxn modelId="{0F13B4D5-EECD-4DD1-B982-054491985395}" srcId="{BFD04184-7B3C-4D36-8A8E-F687614260D4}" destId="{1408C90B-7203-45C5-9DC8-5F49E037D986}" srcOrd="2" destOrd="0" parTransId="{E3E87447-6F8E-452C-8679-F95546051627}" sibTransId="{C812640C-0918-4916-ACB4-CF3A5AF115DC}"/>
    <dgm:cxn modelId="{CC6A5C7E-C7AE-41F4-A78B-B150FB2F7808}" type="presOf" srcId="{8F6A7F32-4932-4B6D-9AB8-8CB2B6EE212B}" destId="{01F542A6-9887-4B67-B365-AF4995279E9B}" srcOrd="0" destOrd="1" presId="urn:microsoft.com/office/officeart/2005/8/layout/chevron2"/>
    <dgm:cxn modelId="{95AD965D-F73E-4714-847C-E12A1481251C}" srcId="{474EEC3B-B1E0-485D-BDA8-FBB1A25A4523}" destId="{6FDDA0D9-A2C4-4252-80C2-9F428B1AB16C}" srcOrd="0" destOrd="0" parTransId="{3D53CA76-8CF6-48F6-8166-D9DC95DA96C9}" sibTransId="{256C7284-5140-4102-89B9-80B2A4A253C1}"/>
    <dgm:cxn modelId="{E61385FA-FE9C-4DDB-B909-617DF1FBE8A6}" srcId="{BFD04184-7B3C-4D36-8A8E-F687614260D4}" destId="{8E32690E-54D8-4F31-8FA4-E7A1595DB613}" srcOrd="1" destOrd="0" parTransId="{95EE4E4C-D73A-45F7-B642-A52DBF30CD44}" sibTransId="{AC1E7D5A-6F2B-448E-92EA-568E407BF2C3}"/>
    <dgm:cxn modelId="{F862E4E4-6F10-421C-BA79-78D667A2A2E6}" type="presOf" srcId="{37BE1AD4-907F-4329-8250-7DFC31EC2782}" destId="{571018BF-34EF-4B15-9EB0-87DA4488A972}" srcOrd="0" destOrd="1" presId="urn:microsoft.com/office/officeart/2005/8/layout/chevron2"/>
    <dgm:cxn modelId="{2751DBF0-4437-4AD4-B5A9-76157296274C}" type="presOf" srcId="{28CF683E-967D-48B7-AF02-4966E0109FD1}" destId="{9CEFC28D-FB0F-4088-951C-ACA1DD593925}" srcOrd="0" destOrd="0" presId="urn:microsoft.com/office/officeart/2005/8/layout/chevron2"/>
    <dgm:cxn modelId="{7A4FCB41-29EF-4390-979A-2872FF049D79}" srcId="{93BD1A55-45D7-407D-9C7B-8D2D29A877C8}" destId="{BFD04184-7B3C-4D36-8A8E-F687614260D4}" srcOrd="1" destOrd="0" parTransId="{A57AAB8B-4449-45E8-BD6E-14E8B0B7C5C1}" sibTransId="{EB6EDE11-DAE3-492A-9B6F-3D98ACCB5593}"/>
    <dgm:cxn modelId="{9D632E7B-AA50-47C9-A698-854E55C4DBF0}" srcId="{93BD1A55-45D7-407D-9C7B-8D2D29A877C8}" destId="{474EEC3B-B1E0-485D-BDA8-FBB1A25A4523}" srcOrd="0" destOrd="0" parTransId="{BAEB3007-398E-4577-8494-9D0ABC2E7BA4}" sibTransId="{69ED2259-6561-4B96-A12A-C67321F79FE7}"/>
    <dgm:cxn modelId="{E1CD0145-CCDB-44C0-AA9B-51F06C81066D}" type="presOf" srcId="{1408C90B-7203-45C5-9DC8-5F49E037D986}" destId="{07A223FE-0BE9-4B2F-AAB4-B1B7069C333E}" srcOrd="0" destOrd="2" presId="urn:microsoft.com/office/officeart/2005/8/layout/chevron2"/>
    <dgm:cxn modelId="{D92CAF34-38BB-43C2-A878-15A25E0D398C}" type="presOf" srcId="{26533CCD-8E46-454F-9069-E7DEA3643AD3}" destId="{07A223FE-0BE9-4B2F-AAB4-B1B7069C333E}" srcOrd="0" destOrd="0" presId="urn:microsoft.com/office/officeart/2005/8/layout/chevron2"/>
    <dgm:cxn modelId="{599E5443-550A-4C30-ABFE-69D792B5EE23}" type="presOf" srcId="{474EEC3B-B1E0-485D-BDA8-FBB1A25A4523}" destId="{10E4042D-F148-4AC9-AAB8-781E08BC9A74}" srcOrd="0" destOrd="0" presId="urn:microsoft.com/office/officeart/2005/8/layout/chevron2"/>
    <dgm:cxn modelId="{0286B88D-2D51-4D20-BD48-6059987E8331}" type="presOf" srcId="{C5A4DFB8-4BFE-46E9-94A6-26BB009D264B}" destId="{01F542A6-9887-4B67-B365-AF4995279E9B}" srcOrd="0" destOrd="3" presId="urn:microsoft.com/office/officeart/2005/8/layout/chevron2"/>
    <dgm:cxn modelId="{0102F6B9-27E6-45B6-81CF-2ADA8B8E93CF}" srcId="{93BD1A55-45D7-407D-9C7B-8D2D29A877C8}" destId="{28CF683E-967D-48B7-AF02-4966E0109FD1}" srcOrd="2" destOrd="0" parTransId="{D5246EAC-6D86-435D-8918-53600C4EDBB2}" sibTransId="{006B9969-2599-43A0-8E71-A8E522E35B9E}"/>
    <dgm:cxn modelId="{3896DB6E-F705-4EE6-ABD9-7FAC916226C3}" type="presOf" srcId="{6FDDA0D9-A2C4-4252-80C2-9F428B1AB16C}" destId="{571018BF-34EF-4B15-9EB0-87DA4488A972}" srcOrd="0" destOrd="0" presId="urn:microsoft.com/office/officeart/2005/8/layout/chevron2"/>
    <dgm:cxn modelId="{23377465-FF02-41D4-B404-E9F1B2D478B5}" type="presParOf" srcId="{D75FFA79-5508-4C57-88CD-671F6911AE7F}" destId="{E36EFA2F-619A-40A5-A5D7-A57C3D2A5FCF}" srcOrd="0" destOrd="0" presId="urn:microsoft.com/office/officeart/2005/8/layout/chevron2"/>
    <dgm:cxn modelId="{AFF8BA00-702E-43E4-9596-001B7C5407C5}" type="presParOf" srcId="{E36EFA2F-619A-40A5-A5D7-A57C3D2A5FCF}" destId="{10E4042D-F148-4AC9-AAB8-781E08BC9A74}" srcOrd="0" destOrd="0" presId="urn:microsoft.com/office/officeart/2005/8/layout/chevron2"/>
    <dgm:cxn modelId="{4175C548-E03D-4BB5-A5A5-DA5039397EE0}" type="presParOf" srcId="{E36EFA2F-619A-40A5-A5D7-A57C3D2A5FCF}" destId="{571018BF-34EF-4B15-9EB0-87DA4488A972}" srcOrd="1" destOrd="0" presId="urn:microsoft.com/office/officeart/2005/8/layout/chevron2"/>
    <dgm:cxn modelId="{24DA7E5C-8398-4E60-9141-215E2798B5D9}" type="presParOf" srcId="{D75FFA79-5508-4C57-88CD-671F6911AE7F}" destId="{20165A67-6D8A-42A3-A867-ADA2918166D2}" srcOrd="1" destOrd="0" presId="urn:microsoft.com/office/officeart/2005/8/layout/chevron2"/>
    <dgm:cxn modelId="{587ED528-6613-49A6-B548-D3CFB1D9D309}" type="presParOf" srcId="{D75FFA79-5508-4C57-88CD-671F6911AE7F}" destId="{8BFB9751-F6CF-468F-A8D8-51F5E17937C1}" srcOrd="2" destOrd="0" presId="urn:microsoft.com/office/officeart/2005/8/layout/chevron2"/>
    <dgm:cxn modelId="{81D39F8A-4B5A-4B48-8080-94D561C6C9DB}" type="presParOf" srcId="{8BFB9751-F6CF-468F-A8D8-51F5E17937C1}" destId="{3F206461-82D8-4420-B886-B79465D07D15}" srcOrd="0" destOrd="0" presId="urn:microsoft.com/office/officeart/2005/8/layout/chevron2"/>
    <dgm:cxn modelId="{8843D496-F269-4511-86D3-C992743401F1}" type="presParOf" srcId="{8BFB9751-F6CF-468F-A8D8-51F5E17937C1}" destId="{07A223FE-0BE9-4B2F-AAB4-B1B7069C333E}" srcOrd="1" destOrd="0" presId="urn:microsoft.com/office/officeart/2005/8/layout/chevron2"/>
    <dgm:cxn modelId="{C005D486-7504-4E74-9C25-B3F89AA7546F}" type="presParOf" srcId="{D75FFA79-5508-4C57-88CD-671F6911AE7F}" destId="{847F851C-7A18-43AE-9109-E46F96340D64}" srcOrd="3" destOrd="0" presId="urn:microsoft.com/office/officeart/2005/8/layout/chevron2"/>
    <dgm:cxn modelId="{EFDACD4C-3D85-4B5A-AA5E-D902F382D2B0}" type="presParOf" srcId="{D75FFA79-5508-4C57-88CD-671F6911AE7F}" destId="{03A4D391-4F64-42C7-93ED-8F14BE0DF6B0}" srcOrd="4" destOrd="0" presId="urn:microsoft.com/office/officeart/2005/8/layout/chevron2"/>
    <dgm:cxn modelId="{B5D6266D-31C8-4FD8-950A-430879B2EB7E}" type="presParOf" srcId="{03A4D391-4F64-42C7-93ED-8F14BE0DF6B0}" destId="{9CEFC28D-FB0F-4088-951C-ACA1DD593925}" srcOrd="0" destOrd="0" presId="urn:microsoft.com/office/officeart/2005/8/layout/chevron2"/>
    <dgm:cxn modelId="{A3EB5D79-3BAE-4973-8FC1-F6D2B84E662C}" type="presParOf" srcId="{03A4D391-4F64-42C7-93ED-8F14BE0DF6B0}" destId="{01F542A6-9887-4B67-B365-AF4995279E9B}" srcOrd="1" destOrd="0" presId="urn:microsoft.com/office/officeart/2005/8/layout/chevron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ED6A6B-188B-4F52-8C88-095A3ABE599B}" type="doc">
      <dgm:prSet loTypeId="urn:microsoft.com/office/officeart/2005/8/layout/pyramid2" loCatId="list" qsTypeId="urn:microsoft.com/office/officeart/2005/8/quickstyle/3d3" qsCatId="3D" csTypeId="urn:microsoft.com/office/officeart/2005/8/colors/accent3_5" csCatId="accent3" phldr="1"/>
      <dgm:spPr/>
    </dgm:pt>
    <dgm:pt modelId="{20FA0A9A-B424-42C3-ABE6-CA0289A123E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проектам областного бюджета и бюджета ТФОМС, обоснованности  их доходных и расходных статей, размерам дефицита областного бюджета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D007F7-4CEF-4266-9246-E04BA02B9757}" type="parTrans" cxnId="{619FF1BF-7E2F-441E-92A3-C622E0CF4B80}">
      <dgm:prSet/>
      <dgm:spPr/>
      <dgm:t>
        <a:bodyPr/>
        <a:lstStyle/>
        <a:p>
          <a:endParaRPr lang="ru-RU"/>
        </a:p>
      </dgm:t>
    </dgm:pt>
    <dgm:pt modelId="{E321E46D-14C5-47E6-ADFB-82D3A9018A3D}" type="sibTrans" cxnId="{619FF1BF-7E2F-441E-92A3-C622E0CF4B80}">
      <dgm:prSet/>
      <dgm:spPr/>
      <dgm:t>
        <a:bodyPr/>
        <a:lstStyle/>
        <a:p>
          <a:endParaRPr lang="ru-RU"/>
        </a:p>
      </dgm:t>
    </dgm:pt>
    <dgm:pt modelId="{113C2F16-9420-46FD-813C-04856E255A2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проектам отчета об исполнении областного бюджета и бюджета ТФОМС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624CB-DF43-4BB8-BC08-2A71665CF19F}" type="parTrans" cxnId="{14C256BD-05A1-4CEC-B474-031292781DC1}">
      <dgm:prSet/>
      <dgm:spPr/>
      <dgm:t>
        <a:bodyPr/>
        <a:lstStyle/>
        <a:p>
          <a:endParaRPr lang="ru-RU"/>
        </a:p>
      </dgm:t>
    </dgm:pt>
    <dgm:pt modelId="{AC9E8FED-DCA9-4544-9CCF-DA76C125C972}" type="sibTrans" cxnId="{14C256BD-05A1-4CEC-B474-031292781DC1}">
      <dgm:prSet/>
      <dgm:spPr/>
      <dgm:t>
        <a:bodyPr/>
        <a:lstStyle/>
        <a:p>
          <a:endParaRPr lang="ru-RU"/>
        </a:p>
      </dgm:t>
    </dgm:pt>
    <dgm:pt modelId="{DB5247DE-6738-47DD-BF4A-6140E0CCAAA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вносимым на рассмотрение Законодательного Собрания законодательных и иных правовых актов по бюджетно-финансовым вопросам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82D89B-AE83-443E-94C4-38E096FECA69}" type="parTrans" cxnId="{D5C85462-4FE8-4855-903C-289F9D668B13}">
      <dgm:prSet/>
      <dgm:spPr/>
      <dgm:t>
        <a:bodyPr/>
        <a:lstStyle/>
        <a:p>
          <a:endParaRPr lang="ru-RU"/>
        </a:p>
      </dgm:t>
    </dgm:pt>
    <dgm:pt modelId="{69B5658D-80F0-45F9-A358-10C75DC736CC}" type="sibTrans" cxnId="{D5C85462-4FE8-4855-903C-289F9D668B13}">
      <dgm:prSet/>
      <dgm:spPr/>
      <dgm:t>
        <a:bodyPr/>
        <a:lstStyle/>
        <a:p>
          <a:endParaRPr lang="ru-RU"/>
        </a:p>
      </dgm:t>
    </dgm:pt>
    <dgm:pt modelId="{4182639A-2685-4DFE-933C-C90BFE3C4E90}" type="pres">
      <dgm:prSet presAssocID="{1AED6A6B-188B-4F52-8C88-095A3ABE599B}" presName="compositeShape" presStyleCnt="0">
        <dgm:presLayoutVars>
          <dgm:dir/>
          <dgm:resizeHandles/>
        </dgm:presLayoutVars>
      </dgm:prSet>
      <dgm:spPr/>
    </dgm:pt>
    <dgm:pt modelId="{2865319F-31AF-4CA0-8FAF-92D23A5EAEF6}" type="pres">
      <dgm:prSet presAssocID="{1AED6A6B-188B-4F52-8C88-095A3ABE599B}" presName="pyramid" presStyleLbl="node1" presStyleIdx="0" presStyleCnt="1"/>
      <dgm:spPr/>
    </dgm:pt>
    <dgm:pt modelId="{DC99B1B6-74C2-4704-9231-CEFC27CDCB43}" type="pres">
      <dgm:prSet presAssocID="{1AED6A6B-188B-4F52-8C88-095A3ABE599B}" presName="theList" presStyleCnt="0"/>
      <dgm:spPr/>
    </dgm:pt>
    <dgm:pt modelId="{754D50FE-2DB7-4D45-B80C-EC16DFC59C18}" type="pres">
      <dgm:prSet presAssocID="{20FA0A9A-B424-42C3-ABE6-CA0289A123E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22272-0649-43EA-88B5-4E30121BE4DD}" type="pres">
      <dgm:prSet presAssocID="{20FA0A9A-B424-42C3-ABE6-CA0289A123E7}" presName="aSpace" presStyleCnt="0"/>
      <dgm:spPr/>
    </dgm:pt>
    <dgm:pt modelId="{F82B6A4F-1CCD-442C-B148-330896DE35DE}" type="pres">
      <dgm:prSet presAssocID="{113C2F16-9420-46FD-813C-04856E255A2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5A7D2-697F-4C3A-8A2B-3D30C22474C3}" type="pres">
      <dgm:prSet presAssocID="{113C2F16-9420-46FD-813C-04856E255A29}" presName="aSpace" presStyleCnt="0"/>
      <dgm:spPr/>
    </dgm:pt>
    <dgm:pt modelId="{BC604601-F290-4A94-B5E7-E0CAF8755547}" type="pres">
      <dgm:prSet presAssocID="{DB5247DE-6738-47DD-BF4A-6140E0CCAAA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7647F-4B0C-4BEB-80AF-6078D407F25A}" type="pres">
      <dgm:prSet presAssocID="{DB5247DE-6738-47DD-BF4A-6140E0CCAAAD}" presName="aSpace" presStyleCnt="0"/>
      <dgm:spPr/>
    </dgm:pt>
  </dgm:ptLst>
  <dgm:cxnLst>
    <dgm:cxn modelId="{619FF1BF-7E2F-441E-92A3-C622E0CF4B80}" srcId="{1AED6A6B-188B-4F52-8C88-095A3ABE599B}" destId="{20FA0A9A-B424-42C3-ABE6-CA0289A123E7}" srcOrd="0" destOrd="0" parTransId="{78D007F7-4CEF-4266-9246-E04BA02B9757}" sibTransId="{E321E46D-14C5-47E6-ADFB-82D3A9018A3D}"/>
    <dgm:cxn modelId="{D5C85462-4FE8-4855-903C-289F9D668B13}" srcId="{1AED6A6B-188B-4F52-8C88-095A3ABE599B}" destId="{DB5247DE-6738-47DD-BF4A-6140E0CCAAAD}" srcOrd="2" destOrd="0" parTransId="{0F82D89B-AE83-443E-94C4-38E096FECA69}" sibTransId="{69B5658D-80F0-45F9-A358-10C75DC736CC}"/>
    <dgm:cxn modelId="{03F1C0C4-B6A0-4E40-84F8-77C8DEFA1187}" type="presOf" srcId="{1AED6A6B-188B-4F52-8C88-095A3ABE599B}" destId="{4182639A-2685-4DFE-933C-C90BFE3C4E90}" srcOrd="0" destOrd="0" presId="urn:microsoft.com/office/officeart/2005/8/layout/pyramid2"/>
    <dgm:cxn modelId="{4E3C2304-0014-4D8F-929C-466D8A4B5CC8}" type="presOf" srcId="{113C2F16-9420-46FD-813C-04856E255A29}" destId="{F82B6A4F-1CCD-442C-B148-330896DE35DE}" srcOrd="0" destOrd="0" presId="urn:microsoft.com/office/officeart/2005/8/layout/pyramid2"/>
    <dgm:cxn modelId="{57C69759-F71B-460B-A0A1-13F42EF6611A}" type="presOf" srcId="{20FA0A9A-B424-42C3-ABE6-CA0289A123E7}" destId="{754D50FE-2DB7-4D45-B80C-EC16DFC59C18}" srcOrd="0" destOrd="0" presId="urn:microsoft.com/office/officeart/2005/8/layout/pyramid2"/>
    <dgm:cxn modelId="{14C256BD-05A1-4CEC-B474-031292781DC1}" srcId="{1AED6A6B-188B-4F52-8C88-095A3ABE599B}" destId="{113C2F16-9420-46FD-813C-04856E255A29}" srcOrd="1" destOrd="0" parTransId="{ECF624CB-DF43-4BB8-BC08-2A71665CF19F}" sibTransId="{AC9E8FED-DCA9-4544-9CCF-DA76C125C972}"/>
    <dgm:cxn modelId="{7C8908DB-E505-4168-8B36-B3AB7199D251}" type="presOf" srcId="{DB5247DE-6738-47DD-BF4A-6140E0CCAAAD}" destId="{BC604601-F290-4A94-B5E7-E0CAF8755547}" srcOrd="0" destOrd="0" presId="urn:microsoft.com/office/officeart/2005/8/layout/pyramid2"/>
    <dgm:cxn modelId="{74519A88-9D1E-4D0C-857A-D522503EA423}" type="presParOf" srcId="{4182639A-2685-4DFE-933C-C90BFE3C4E90}" destId="{2865319F-31AF-4CA0-8FAF-92D23A5EAEF6}" srcOrd="0" destOrd="0" presId="urn:microsoft.com/office/officeart/2005/8/layout/pyramid2"/>
    <dgm:cxn modelId="{B962C594-9F33-4B93-9561-0E82FE4CD348}" type="presParOf" srcId="{4182639A-2685-4DFE-933C-C90BFE3C4E90}" destId="{DC99B1B6-74C2-4704-9231-CEFC27CDCB43}" srcOrd="1" destOrd="0" presId="urn:microsoft.com/office/officeart/2005/8/layout/pyramid2"/>
    <dgm:cxn modelId="{C47A58A9-5520-485C-A626-52CADBC0B03C}" type="presParOf" srcId="{DC99B1B6-74C2-4704-9231-CEFC27CDCB43}" destId="{754D50FE-2DB7-4D45-B80C-EC16DFC59C18}" srcOrd="0" destOrd="0" presId="urn:microsoft.com/office/officeart/2005/8/layout/pyramid2"/>
    <dgm:cxn modelId="{10CA6223-9DAA-43BB-AE25-6BDAE67A7E8B}" type="presParOf" srcId="{DC99B1B6-74C2-4704-9231-CEFC27CDCB43}" destId="{72722272-0649-43EA-88B5-4E30121BE4DD}" srcOrd="1" destOrd="0" presId="urn:microsoft.com/office/officeart/2005/8/layout/pyramid2"/>
    <dgm:cxn modelId="{A7AD452C-5502-4D39-AA6D-2CD27ED25B53}" type="presParOf" srcId="{DC99B1B6-74C2-4704-9231-CEFC27CDCB43}" destId="{F82B6A4F-1CCD-442C-B148-330896DE35DE}" srcOrd="2" destOrd="0" presId="urn:microsoft.com/office/officeart/2005/8/layout/pyramid2"/>
    <dgm:cxn modelId="{EE8C91D2-1A1C-4860-B60F-9C7990364718}" type="presParOf" srcId="{DC99B1B6-74C2-4704-9231-CEFC27CDCB43}" destId="{9445A7D2-697F-4C3A-8A2B-3D30C22474C3}" srcOrd="3" destOrd="0" presId="urn:microsoft.com/office/officeart/2005/8/layout/pyramid2"/>
    <dgm:cxn modelId="{53B20C2C-C911-4E2B-B33D-E016A245DD50}" type="presParOf" srcId="{DC99B1B6-74C2-4704-9231-CEFC27CDCB43}" destId="{BC604601-F290-4A94-B5E7-E0CAF8755547}" srcOrd="4" destOrd="0" presId="urn:microsoft.com/office/officeart/2005/8/layout/pyramid2"/>
    <dgm:cxn modelId="{1C6A2EE6-F2D7-4E93-A850-5364B556BBEB}" type="presParOf" srcId="{DC99B1B6-74C2-4704-9231-CEFC27CDCB43}" destId="{B0E7647F-4B0C-4BEB-80AF-6078D407F25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D2F6A-7F04-417D-8FB4-FF128FDC4846}">
      <dsp:nvSpPr>
        <dsp:cNvPr id="0" name=""/>
        <dsp:cNvSpPr/>
      </dsp:nvSpPr>
      <dsp:spPr>
        <a:xfrm rot="16200000">
          <a:off x="869268" y="-869268"/>
          <a:ext cx="2376264" cy="4114800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Экспертно-аналитическая деятельность</a:t>
          </a:r>
          <a:endParaRPr lang="ru-RU" sz="2300" kern="1200" dirty="0"/>
        </a:p>
      </dsp:txBody>
      <dsp:txXfrm rot="5400000">
        <a:off x="-1" y="1"/>
        <a:ext cx="4114800" cy="1782198"/>
      </dsp:txXfrm>
    </dsp:sp>
    <dsp:sp modelId="{11AD6304-C575-4EF6-B0A6-534610FACD1E}">
      <dsp:nvSpPr>
        <dsp:cNvPr id="0" name=""/>
        <dsp:cNvSpPr/>
      </dsp:nvSpPr>
      <dsp:spPr>
        <a:xfrm>
          <a:off x="4114800" y="0"/>
          <a:ext cx="4114800" cy="2376264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расходами на социальную сферу</a:t>
          </a:r>
          <a:endParaRPr lang="ru-RU" sz="2300" kern="1200" dirty="0"/>
        </a:p>
      </dsp:txBody>
      <dsp:txXfrm>
        <a:off x="4114800" y="0"/>
        <a:ext cx="4114800" cy="1782198"/>
      </dsp:txXfrm>
    </dsp:sp>
    <dsp:sp modelId="{D68397FC-E951-44A7-B487-4F4613082176}">
      <dsp:nvSpPr>
        <dsp:cNvPr id="0" name=""/>
        <dsp:cNvSpPr/>
      </dsp:nvSpPr>
      <dsp:spPr>
        <a:xfrm rot="10800000">
          <a:off x="0" y="2376264"/>
          <a:ext cx="4114800" cy="2376264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 за расходами на производственную сферу и общегосударственные вопросы</a:t>
          </a:r>
          <a:endParaRPr lang="ru-RU" sz="2300" kern="1200" dirty="0"/>
        </a:p>
      </dsp:txBody>
      <dsp:txXfrm rot="10800000">
        <a:off x="0" y="2970329"/>
        <a:ext cx="4114800" cy="1782198"/>
      </dsp:txXfrm>
    </dsp:sp>
    <dsp:sp modelId="{58EA3F8F-A7FB-4734-A37E-F39CC43422BA}">
      <dsp:nvSpPr>
        <dsp:cNvPr id="0" name=""/>
        <dsp:cNvSpPr/>
      </dsp:nvSpPr>
      <dsp:spPr>
        <a:xfrm rot="5400000">
          <a:off x="4984067" y="1506996"/>
          <a:ext cx="2376264" cy="4114800"/>
        </a:xfrm>
        <a:prstGeom prst="round1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расходами на национальную экономику, включая расходы на капитальное строительство </a:t>
          </a:r>
          <a:endParaRPr lang="ru-RU" sz="2300" kern="1200" dirty="0"/>
        </a:p>
      </dsp:txBody>
      <dsp:txXfrm rot="-5400000">
        <a:off x="4114800" y="2970330"/>
        <a:ext cx="4114800" cy="1782198"/>
      </dsp:txXfrm>
    </dsp:sp>
    <dsp:sp modelId="{5EBFE363-AF17-4956-84E5-F4B2BA834333}">
      <dsp:nvSpPr>
        <dsp:cNvPr id="0" name=""/>
        <dsp:cNvSpPr/>
      </dsp:nvSpPr>
      <dsp:spPr>
        <a:xfrm>
          <a:off x="2880359" y="1782198"/>
          <a:ext cx="2468880" cy="118813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Аудиторские направления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8359" y="1840198"/>
        <a:ext cx="2352880" cy="1072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71995-7241-4DEA-ABD2-1BDFF5A27E74}">
      <dsp:nvSpPr>
        <dsp:cNvPr id="0" name=""/>
        <dsp:cNvSpPr/>
      </dsp:nvSpPr>
      <dsp:spPr>
        <a:xfrm>
          <a:off x="0" y="520416"/>
          <a:ext cx="7920880" cy="856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7AFCB5-41FE-4C86-957C-9E3DBAE8119E}">
      <dsp:nvSpPr>
        <dsp:cNvPr id="0" name=""/>
        <dsp:cNvSpPr/>
      </dsp:nvSpPr>
      <dsp:spPr>
        <a:xfrm>
          <a:off x="396044" y="18575"/>
          <a:ext cx="5544616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государственной власти и государственные органы Нижегородской области, орган управления ТФОМС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45040" y="67571"/>
        <a:ext cx="5446624" cy="905688"/>
      </dsp:txXfrm>
    </dsp:sp>
    <dsp:sp modelId="{3AFFEB86-67F1-47DB-9796-1A951CFACA0B}">
      <dsp:nvSpPr>
        <dsp:cNvPr id="0" name=""/>
        <dsp:cNvSpPr/>
      </dsp:nvSpPr>
      <dsp:spPr>
        <a:xfrm>
          <a:off x="0" y="2062656"/>
          <a:ext cx="7920880" cy="856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B672D2-030A-41E0-9721-BFD171D5532E}">
      <dsp:nvSpPr>
        <dsp:cNvPr id="0" name=""/>
        <dsp:cNvSpPr/>
      </dsp:nvSpPr>
      <dsp:spPr>
        <a:xfrm>
          <a:off x="396044" y="1560816"/>
          <a:ext cx="5544616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местного самоуправления, получающие межбюджетные трансферты из областного бюджета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45040" y="1609812"/>
        <a:ext cx="5446624" cy="905688"/>
      </dsp:txXfrm>
    </dsp:sp>
    <dsp:sp modelId="{5884E58B-AA93-46D0-8880-45E1526D812A}">
      <dsp:nvSpPr>
        <dsp:cNvPr id="0" name=""/>
        <dsp:cNvSpPr/>
      </dsp:nvSpPr>
      <dsp:spPr>
        <a:xfrm>
          <a:off x="0" y="3604896"/>
          <a:ext cx="7920880" cy="856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1F601A-2265-4C1E-8040-712D34314E48}">
      <dsp:nvSpPr>
        <dsp:cNvPr id="0" name=""/>
        <dsp:cNvSpPr/>
      </dsp:nvSpPr>
      <dsp:spPr>
        <a:xfrm>
          <a:off x="405002" y="3108877"/>
          <a:ext cx="5544616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Государственные учреждения и унитарные предприятия, а также иные организации, получающие субсидии  из областного бюджета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998" y="3157873"/>
        <a:ext cx="5446624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4042D-F148-4AC9-AAB8-781E08BC9A74}">
      <dsp:nvSpPr>
        <dsp:cNvPr id="0" name=""/>
        <dsp:cNvSpPr/>
      </dsp:nvSpPr>
      <dsp:spPr>
        <a:xfrm rot="5400000">
          <a:off x="-231593" y="234569"/>
          <a:ext cx="1543955" cy="1080768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АКТ</a:t>
          </a:r>
          <a:endParaRPr lang="ru-RU" sz="1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43359"/>
        <a:ext cx="1080768" cy="463187"/>
      </dsp:txXfrm>
    </dsp:sp>
    <dsp:sp modelId="{571018BF-34EF-4B15-9EB0-87DA4488A972}">
      <dsp:nvSpPr>
        <dsp:cNvPr id="0" name=""/>
        <dsp:cNvSpPr/>
      </dsp:nvSpPr>
      <dsp:spPr>
        <a:xfrm rot="5400000">
          <a:off x="4100488" y="-3026282"/>
          <a:ext cx="1003571" cy="7056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ходе проведения проверок определяются своевременность и полнота взаимных расчетов проверяемого объекта и областного бюджета, законность и эффективность расходования средств, полученных из областного бюджета.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актах проверок указываются выявленные нарушения.</a:t>
          </a:r>
        </a:p>
      </dsp:txBody>
      <dsp:txXfrm rot="-5400000">
        <a:off x="1074206" y="48990"/>
        <a:ext cx="7007145" cy="905591"/>
      </dsp:txXfrm>
    </dsp:sp>
    <dsp:sp modelId="{3F206461-82D8-4420-B886-B79465D07D15}">
      <dsp:nvSpPr>
        <dsp:cNvPr id="0" name=""/>
        <dsp:cNvSpPr/>
      </dsp:nvSpPr>
      <dsp:spPr>
        <a:xfrm rot="5400000">
          <a:off x="-231593" y="1583851"/>
          <a:ext cx="1543955" cy="1080768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</a:t>
          </a:r>
          <a:endParaRPr lang="ru-RU" sz="1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892641"/>
        <a:ext cx="1080768" cy="463187"/>
      </dsp:txXfrm>
    </dsp:sp>
    <dsp:sp modelId="{07A223FE-0BE9-4B2F-AAB4-B1B7069C333E}">
      <dsp:nvSpPr>
        <dsp:cNvPr id="0" name=""/>
        <dsp:cNvSpPr/>
      </dsp:nvSpPr>
      <dsp:spPr>
        <a:xfrm rot="5400000">
          <a:off x="4107050" y="-1674023"/>
          <a:ext cx="1003571" cy="7056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Руководителям проверяемых объектов направляются представления для принятия мер по устранению выявленных нарушений и недостатков, возмещению причиненного области ущерба и привлечению к ответственности должностных лиц, виновных в нарушении законодательства, а также мер по пресечению, устранению и предупреждению нарушений.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080768" y="1401249"/>
        <a:ext cx="7007145" cy="905591"/>
      </dsp:txXfrm>
    </dsp:sp>
    <dsp:sp modelId="{9CEFC28D-FB0F-4088-951C-ACA1DD593925}">
      <dsp:nvSpPr>
        <dsp:cNvPr id="0" name=""/>
        <dsp:cNvSpPr/>
      </dsp:nvSpPr>
      <dsp:spPr>
        <a:xfrm rot="5400000">
          <a:off x="-231593" y="2933133"/>
          <a:ext cx="1543955" cy="1080768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ОТЧЕТ</a:t>
          </a:r>
          <a:endParaRPr lang="ru-RU" sz="1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241923"/>
        <a:ext cx="1080768" cy="463187"/>
      </dsp:txXfrm>
    </dsp:sp>
    <dsp:sp modelId="{01F542A6-9887-4B67-B365-AF4995279E9B}">
      <dsp:nvSpPr>
        <dsp:cNvPr id="0" name=""/>
        <dsp:cNvSpPr/>
      </dsp:nvSpPr>
      <dsp:spPr>
        <a:xfrm rot="5400000">
          <a:off x="4107050" y="-324742"/>
          <a:ext cx="1003571" cy="7056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Отчеты направляются  в Законодательное Собрание и одновременно Губернатору.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отчете указываются рекомендации по повышению эффективности использования финансовых ресурсов и областной собственности, по принятию мер в целях устранения выявленных нарушений.</a:t>
          </a:r>
          <a:endParaRPr lang="ru-RU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1080768" y="2750530"/>
        <a:ext cx="7007145" cy="9055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5319F-31AF-4CA0-8FAF-92D23A5EAEF6}">
      <dsp:nvSpPr>
        <dsp:cNvPr id="0" name=""/>
        <dsp:cNvSpPr/>
      </dsp:nvSpPr>
      <dsp:spPr>
        <a:xfrm>
          <a:off x="1134125" y="0"/>
          <a:ext cx="5040560" cy="5040560"/>
        </a:xfrm>
        <a:prstGeom prst="triangl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4D50FE-2DB7-4D45-B80C-EC16DFC59C18}">
      <dsp:nvSpPr>
        <dsp:cNvPr id="0" name=""/>
        <dsp:cNvSpPr/>
      </dsp:nvSpPr>
      <dsp:spPr>
        <a:xfrm>
          <a:off x="3654405" y="506763"/>
          <a:ext cx="3276364" cy="11931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проектам областного бюджета и бюджета ТФОМС, обоснованности  их доходных и расходных статей, размерам дефицита областного бюджета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2652" y="565010"/>
        <a:ext cx="3159870" cy="1076701"/>
      </dsp:txXfrm>
    </dsp:sp>
    <dsp:sp modelId="{F82B6A4F-1CCD-442C-B148-330896DE35DE}">
      <dsp:nvSpPr>
        <dsp:cNvPr id="0" name=""/>
        <dsp:cNvSpPr/>
      </dsp:nvSpPr>
      <dsp:spPr>
        <a:xfrm>
          <a:off x="3654405" y="1849107"/>
          <a:ext cx="3276364" cy="11931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проектам отчета об исполнении областного бюджета и бюджета ТФОМС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2652" y="1907354"/>
        <a:ext cx="3159870" cy="1076701"/>
      </dsp:txXfrm>
    </dsp:sp>
    <dsp:sp modelId="{BC604601-F290-4A94-B5E7-E0CAF8755547}">
      <dsp:nvSpPr>
        <dsp:cNvPr id="0" name=""/>
        <dsp:cNvSpPr/>
      </dsp:nvSpPr>
      <dsp:spPr>
        <a:xfrm>
          <a:off x="3654405" y="3191452"/>
          <a:ext cx="3276364" cy="11931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вносимым на рассмотрение Законодательного Собрания законодательных и иных правовых актов по бюджетно-финансовым вопросам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2652" y="3249699"/>
        <a:ext cx="3159870" cy="1076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6EF8604-E9FA-49DA-BCB2-CED9429BE958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5D2121F-869C-4904-951A-0BF721A9D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65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D2121F-869C-4904-951A-0BF721A9D9D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9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D2121F-869C-4904-951A-0BF721A9D9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6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B852D-0F3F-4B8A-81AA-F847F752B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05540-4617-4D28-97FE-853A29B47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7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78251-764D-4E88-9E74-3850A28C3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14B6D-9DFC-4757-929A-6B8BBF0C82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2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A4D6A-6534-46F2-BB67-405F19989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1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ED62F-17AD-476B-A9EC-B8D7DFD80D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0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A6957-44CA-4455-B3C9-B943C784D2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8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192E0-6F6D-44C0-BD58-DEDC210EFC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9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DBE8B-6779-4046-B2FC-FE48B8BC4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584C7-45C4-4751-A265-CF00A99EE0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83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BE8A2-9A03-4C5C-AD40-E2A4963684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1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E9DA6B-8F1A-4B0C-8514-361561A3EF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9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6264696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КОНТРОЛЬНО-СЧЕТНАЯ ПАЛАТА НИЖЕГОРОДСКОЙ ОБЛАСТИ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77072"/>
            <a:ext cx="1814513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5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действия контрольно-счетной палаты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1475174"/>
              </p:ext>
            </p:extLst>
          </p:nvPr>
        </p:nvGraphicFramePr>
        <p:xfrm>
          <a:off x="755576" y="1556792"/>
          <a:ext cx="792088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83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контрольных мероприятий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86067921"/>
              </p:ext>
            </p:extLst>
          </p:nvPr>
        </p:nvGraphicFramePr>
        <p:xfrm>
          <a:off x="467544" y="1844824"/>
          <a:ext cx="813690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68143"/>
              </p:ext>
            </p:extLst>
          </p:nvPr>
        </p:nvGraphicFramePr>
        <p:xfrm>
          <a:off x="395536" y="1010816"/>
          <a:ext cx="8424936" cy="76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424936"/>
              </a:tblGrid>
              <a:tr h="720080"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/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Контрольные мероприятия осуществляются посредством проведения комплексных и тематических проверок. По результатам проведенных проверок оформляются и подписываются акты, составляются отчеты,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направляются  представления.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80260"/>
              </p:ext>
            </p:extLst>
          </p:nvPr>
        </p:nvGraphicFramePr>
        <p:xfrm>
          <a:off x="395536" y="5949280"/>
          <a:ext cx="8633566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633566"/>
              </a:tblGrid>
              <a:tr h="720080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Информация о проведенных контрольных мероприятиях с указанием выявленных недостатков и нарушений, мер, принятых по устранению нарушений публикуется на сайте контрольно-счетной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палаты.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754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экспертно-аналитических мероприятий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57476532"/>
              </p:ext>
            </p:extLst>
          </p:nvPr>
        </p:nvGraphicFramePr>
        <p:xfrm>
          <a:off x="539552" y="1556792"/>
          <a:ext cx="806489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00702"/>
              </p:ext>
            </p:extLst>
          </p:nvPr>
        </p:nvGraphicFramePr>
        <p:xfrm>
          <a:off x="323528" y="908720"/>
          <a:ext cx="8424936" cy="7231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424936"/>
              </a:tblGrid>
              <a:tr h="723136">
                <a:tc>
                  <a:txBody>
                    <a:bodyPr/>
                    <a:lstStyle/>
                    <a:p>
                      <a:pPr indent="360000"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Контрольно-счетная палата проводит экспертно-аналитические мероприятия и формирует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заключения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Каменьщикова\AppData\Local\Microsoft\Windows\Temporary Internet Files\Content.IE5\D60DKKGT\MC90043481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288032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59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контрольно-счетной палаты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9552" y="1196752"/>
            <a:ext cx="8136904" cy="5544616"/>
          </a:xfrm>
          <a:prstGeom prst="horizontalScroll">
            <a:avLst>
              <a:gd name="adj" fmla="val 9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Нижегородской области от 08.10.2010 №156-З «О контрольно-счетной палате Нижегородской области»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Нижегородской области </a:t>
            </a:r>
            <a:r>
              <a:rPr lang="ru-R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2011 года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вляется постоянно действующим органом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государственного финансового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контроля, подотчетным Законодательному Собранию Нижегородской области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государственным органом Нижегородской области, обладает правами юридического лица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организационной и функциональной независимостью и осуществляет свою деятельность самостоятельно.</a:t>
            </a:r>
          </a:p>
          <a:p>
            <a:pPr algn="just">
              <a:spcBef>
                <a:spcPts val="1200"/>
              </a:spcBef>
            </a:pPr>
            <a:endParaRPr lang="en-U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4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низ 2"/>
          <p:cNvSpPr/>
          <p:nvPr/>
        </p:nvSpPr>
        <p:spPr>
          <a:xfrm>
            <a:off x="683568" y="620688"/>
            <a:ext cx="7704856" cy="5616624"/>
          </a:xfrm>
          <a:prstGeom prst="ribbon">
            <a:avLst>
              <a:gd name="adj1" fmla="val 12574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независимый финансовый контроль выполняет свою главную миссию – предоставляет обществу и руководству государства объективную информацию об экономичности, результативности и эффективности управления общественными ресурсами</a:t>
            </a:r>
          </a:p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9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контрольно-счетной палаты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980728"/>
            <a:ext cx="8496944" cy="5877272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областного бюджета и бюджета Территориального фонда обязательного медицинского страхования Нижегородской области (далее – ТФОМС).</a:t>
            </a: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проектов законов Нижегородской области об областном бюджете и о бюджете ТФОМС, а также о внесении изменений в них.</a:t>
            </a: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проверка годового отчета об исполнении областного бюджета, годового отчета об исполнении бюджета ТФОМС.</a:t>
            </a: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 осуществление контроля за законностью, результативностью (эффективностью и экономностью) использования средств областного бюджета, средств бюджета ТФОМС.</a:t>
            </a: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установленного порядка управления и распоряжения имуществом, находящимся в государственной собственности Нижегородской области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бюджетного процесса в Нижегородской области  и подготовка предложений, направленных на его совершенствование.</a:t>
            </a: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экспертиза проектов законов Нижегородской области и нормативных правовых актов в части, касающейся расходных обязательств Нижегородской области, а также долгосрочных областных целевых программ. </a:t>
            </a: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1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контрольно-счетной палаты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494744"/>
              </p:ext>
            </p:extLst>
          </p:nvPr>
        </p:nvGraphicFramePr>
        <p:xfrm>
          <a:off x="457198" y="1196752"/>
          <a:ext cx="8229604" cy="4753918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566745"/>
                <a:gridCol w="593311"/>
                <a:gridCol w="566745"/>
                <a:gridCol w="416203"/>
                <a:gridCol w="425058"/>
                <a:gridCol w="416203"/>
                <a:gridCol w="566745"/>
                <a:gridCol w="566745"/>
                <a:gridCol w="448672"/>
                <a:gridCol w="460479"/>
                <a:gridCol w="566745"/>
                <a:gridCol w="451624"/>
                <a:gridCol w="484094"/>
                <a:gridCol w="566745"/>
                <a:gridCol w="566745"/>
                <a:gridCol w="566745"/>
              </a:tblGrid>
              <a:tr h="1975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</a:tr>
              <a:tr h="3387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35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КОЛЛЕГИЯ</a:t>
                      </a:r>
                      <a:endParaRPr lang="ru-RU" sz="1350" b="1" i="0" u="none" strike="noStrike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975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975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ПРЕДСЕДАТЕЛЯ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319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88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88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975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348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88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19759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noFill/>
                  </a:tcPr>
                </a:tc>
              </a:tr>
              <a:tr h="79979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ИНСПЕКТОРЫ, ВЕДУЩИЕ ИНСПЕКТОРЫ, ИНСПЕКТОРЫ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ИНСПЕКТОРЫ, ВЕДУЩИЕ ИНСПЕКТОРЫ, ИНСПЕКТОРЫ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ИНСПЕКТОРЫ, ВЕДУЩИЕ ИНСПЕКТОРЫ, ИНСПЕКТОРЫ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ИНСПЕКТОРЫ, ВЕДУЩИЕ ИНСПЕКТОРЫ, ИНСПЕКТОРЫ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</a:tr>
              <a:tr h="18818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</a:tr>
              <a:tr h="18818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</a:tr>
              <a:tr h="188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/>
                </a:tc>
              </a:tr>
              <a:tr h="180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88">
                <a:tc rowSpan="3" gridSpan="2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                          БУХГАЛТЕРСКОГО УЧЕТА И ОТЧЕТНОСТИ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КОНСУЛЬТАНТ-ЮРИСТ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2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59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499992" y="1772816"/>
            <a:ext cx="0" cy="3339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43808" y="5112443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23728" y="2852936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37302" y="2852936"/>
            <a:ext cx="0" cy="20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63888" y="2852936"/>
            <a:ext cx="0" cy="20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80112" y="2852936"/>
            <a:ext cx="0" cy="20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016746" y="2887654"/>
            <a:ext cx="0" cy="16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843808" y="5112442"/>
            <a:ext cx="0" cy="260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876256" y="5112443"/>
            <a:ext cx="0" cy="260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3995936" y="234888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2137302" y="3448168"/>
            <a:ext cx="1" cy="34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563888" y="3448168"/>
            <a:ext cx="0" cy="34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580112" y="3448168"/>
            <a:ext cx="0" cy="34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020272" y="3448168"/>
            <a:ext cx="0" cy="34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Овал 133"/>
          <p:cNvSpPr/>
          <p:nvPr/>
        </p:nvSpPr>
        <p:spPr>
          <a:xfrm>
            <a:off x="323528" y="1196752"/>
            <a:ext cx="8496944" cy="259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Выгнутая вверх стрелка 135"/>
          <p:cNvSpPr/>
          <p:nvPr/>
        </p:nvSpPr>
        <p:spPr>
          <a:xfrm>
            <a:off x="6228184" y="980728"/>
            <a:ext cx="1512168" cy="288032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237312"/>
            <a:ext cx="7992888" cy="5040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Штатная численность </a:t>
            </a:r>
            <a:r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01.12.2013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35 человек</a:t>
            </a:r>
          </a:p>
        </p:txBody>
      </p:sp>
      <p:pic>
        <p:nvPicPr>
          <p:cNvPr id="4098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160" y="5177549"/>
            <a:ext cx="1165523" cy="140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56" y="5177549"/>
            <a:ext cx="1146050" cy="153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19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13142"/>
              </p:ext>
            </p:extLst>
          </p:nvPr>
        </p:nvGraphicFramePr>
        <p:xfrm>
          <a:off x="467544" y="1340768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38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4040188" cy="792088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Экспертно-аналитическая</a:t>
            </a:r>
            <a:r>
              <a:rPr lang="ru-RU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ведению аудиторского направления относятся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вопросы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своевременным исполнением доходных и расходных статей областного бюджета и бюджета ТФОМС, контроль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государственным долгом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эффективности и целесообразности расходов государственных средств использования областной собственности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обоснованности доходных и расходных статей проектов областного бюджета и бюджета ТФОМС. </a:t>
            </a:r>
          </a:p>
          <a:p>
            <a:pPr marL="0" indent="0">
              <a:buNone/>
            </a:pPr>
            <a:endParaRPr lang="en-U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041775" cy="792087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 fontScale="47500" lnSpcReduction="20000"/>
          </a:bodyPr>
          <a:lstStyle/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расходами на социальную сферу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ведению аудиторского направления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проведение контрольных мероприятий по бюджетным расходам на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в сфере занятости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кинематографию;</a:t>
            </a: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всем разделам).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45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476673"/>
            <a:ext cx="4040188" cy="1368151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lvl="0"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расходами на производственную сферу и общегосударственные вопросы</a:t>
            </a:r>
            <a:endParaRPr lang="ru-RU" sz="1800" dirty="0"/>
          </a:p>
          <a:p>
            <a:pPr algn="ctr"/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ведению аудиторского направления относится проведение контрольных мероприятий по бюджетным расходам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Национальную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правоохранительную деятельность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рыболовство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в области национальной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культуру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1296143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 fontScale="85000" lnSpcReduction="20000"/>
          </a:bodyPr>
          <a:lstStyle/>
          <a:p>
            <a:pPr lvl="0"/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расходами на национальную экономику, включая расходы на капитальное строительство </a:t>
            </a:r>
            <a:endParaRPr lang="ru-RU" sz="2100" dirty="0"/>
          </a:p>
          <a:p>
            <a:endParaRPr lang="ru-RU" sz="2100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аудиторского направления относится проведение контрольных мероприятий по бюджетным расходам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Национальную экономику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 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рыболовство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Водное хозяйство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Лесное хозяйство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Дорожное хозяйство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информатику.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84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планирование работы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994896"/>
            <a:ext cx="8496944" cy="5877272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строит свою работу на основе годовых планов, которые формируются исходя из необходимости обеспечения всестороннего системного контроля за исполнением областного бюджета и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всех видов и направлений деятельности контрольно-счетной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палаты.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контрольно-счетной палаты осуществляется с учетом результатов контрольных и экспертно-аналитических мероприятий, а также на основании поручений Законодательного Собрания, предложений и запросов Губернатора.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Обязательному включению в годовые планы работы контрольно-счетной палаты подлежат внешняя проверка отчета об исполнении областного бюджета за отчетный год и подготовка заключения на проект закона Нижегородской области об областном бюджете на очередной финансовый год.</a:t>
            </a:r>
          </a:p>
          <a:p>
            <a:pPr marL="285750" indent="-28575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3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2340</TotalTime>
  <Words>893</Words>
  <Application>Microsoft Office PowerPoint</Application>
  <PresentationFormat>Экран (4:3)</PresentationFormat>
  <Paragraphs>191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КОНТРОЛЬНО-СЧЕТНАЯ ПАЛАТА НИЖЕГОРОДСКОЙ ОБЛАСТИ  </vt:lpstr>
      <vt:lpstr>Статус контрольно-счетной палаты</vt:lpstr>
      <vt:lpstr>Презентация PowerPoint</vt:lpstr>
      <vt:lpstr>Полномочия контрольно-счетной палаты</vt:lpstr>
      <vt:lpstr>Структура контрольно-счетной палаты </vt:lpstr>
      <vt:lpstr>Направления деятельности</vt:lpstr>
      <vt:lpstr>Презентация PowerPoint</vt:lpstr>
      <vt:lpstr>Презентация PowerPoint</vt:lpstr>
      <vt:lpstr>Организация и планирование работы</vt:lpstr>
      <vt:lpstr>Область действия контрольно-счетной палаты</vt:lpstr>
      <vt:lpstr>Проведение контрольных мероприятий</vt:lpstr>
      <vt:lpstr>Проведение экспертно-аналитических мероприятий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Zena</dc:creator>
  <cp:lastModifiedBy>Зинаида П. Каменьщикова</cp:lastModifiedBy>
  <cp:revision>430</cp:revision>
  <cp:lastPrinted>2013-10-04T12:21:18Z</cp:lastPrinted>
  <dcterms:created xsi:type="dcterms:W3CDTF">1601-01-01T00:00:00Z</dcterms:created>
  <dcterms:modified xsi:type="dcterms:W3CDTF">2014-01-10T10:41:51Z</dcterms:modified>
</cp:coreProperties>
</file>